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28" r:id="rId1"/>
  </p:sldMasterIdLst>
  <p:notesMasterIdLst>
    <p:notesMasterId r:id="rId27"/>
  </p:notesMasterIdLst>
  <p:handoutMasterIdLst>
    <p:handoutMasterId r:id="rId28"/>
  </p:handoutMasterIdLst>
  <p:sldIdLst>
    <p:sldId id="332" r:id="rId2"/>
    <p:sldId id="290" r:id="rId3"/>
    <p:sldId id="333" r:id="rId4"/>
    <p:sldId id="388" r:id="rId5"/>
    <p:sldId id="336" r:id="rId6"/>
    <p:sldId id="337" r:id="rId7"/>
    <p:sldId id="384" r:id="rId8"/>
    <p:sldId id="339" r:id="rId9"/>
    <p:sldId id="340" r:id="rId10"/>
    <p:sldId id="341" r:id="rId11"/>
    <p:sldId id="342" r:id="rId12"/>
    <p:sldId id="381" r:id="rId13"/>
    <p:sldId id="344" r:id="rId14"/>
    <p:sldId id="386" r:id="rId15"/>
    <p:sldId id="346" r:id="rId16"/>
    <p:sldId id="374" r:id="rId17"/>
    <p:sldId id="349" r:id="rId18"/>
    <p:sldId id="350" r:id="rId19"/>
    <p:sldId id="385" r:id="rId20"/>
    <p:sldId id="387" r:id="rId21"/>
    <p:sldId id="370" r:id="rId22"/>
    <p:sldId id="369" r:id="rId23"/>
    <p:sldId id="358" r:id="rId24"/>
    <p:sldId id="383" r:id="rId25"/>
    <p:sldId id="3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71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660"/>
  </p:normalViewPr>
  <p:slideViewPr>
    <p:cSldViewPr snapToGrid="0">
      <p:cViewPr varScale="1">
        <p:scale>
          <a:sx n="111" d="100"/>
          <a:sy n="111" d="100"/>
        </p:scale>
        <p:origin x="300" y="96"/>
      </p:cViewPr>
      <p:guideLst/>
    </p:cSldViewPr>
  </p:slideViewPr>
  <p:notesTextViewPr>
    <p:cViewPr>
      <p:scale>
        <a:sx n="3" d="2"/>
        <a:sy n="3" d="2"/>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8B0C01-563A-4D0B-A4A8-C8BFAEBB2C1A}" type="datetimeFigureOut">
              <a:rPr lang="en-GB" smtClean="0"/>
              <a:t>27/03/2025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5C6636-A351-4AC6-BA18-2E35D7A157BD}" type="slidenum">
              <a:rPr lang="en-GB" smtClean="0"/>
              <a:t>‹#›</a:t>
            </a:fld>
            <a:endParaRPr lang="en-GB" dirty="0"/>
          </a:p>
        </p:txBody>
      </p:sp>
    </p:spTree>
    <p:extLst>
      <p:ext uri="{BB962C8B-B14F-4D97-AF65-F5344CB8AC3E}">
        <p14:creationId xmlns:p14="http://schemas.microsoft.com/office/powerpoint/2010/main" val="194259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80890-37DE-4896-90AF-4B260595C0C0}" type="datetimeFigureOut">
              <a:rPr lang="en-GB" smtClean="0"/>
              <a:t>27/03/2025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0EBE5-0DE2-4CB8-B36D-584A75971F73}" type="slidenum">
              <a:rPr lang="en-GB" smtClean="0"/>
              <a:t>‹#›</a:t>
            </a:fld>
            <a:endParaRPr lang="en-GB"/>
          </a:p>
        </p:txBody>
      </p:sp>
    </p:spTree>
    <p:extLst>
      <p:ext uri="{BB962C8B-B14F-4D97-AF65-F5344CB8AC3E}">
        <p14:creationId xmlns:p14="http://schemas.microsoft.com/office/powerpoint/2010/main" val="117038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C57907-9E3D-4A70-BA52-6B277D9E79A3}" type="slidenum">
              <a:rPr lang="en-GB"/>
              <a:pPr eaLnBrk="1" hangingPunct="1"/>
              <a:t>16</a:t>
            </a:fld>
            <a:endParaRPr lang="en-GB" dirty="0"/>
          </a:p>
        </p:txBody>
      </p:sp>
      <p:sp>
        <p:nvSpPr>
          <p:cNvPr id="21507" name="Slide Image Placeholder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1509" name="Slide Number Placeholder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3BD06D-A4B0-4561-8979-0FBEDCE8E023}" type="slidenum">
              <a:rPr lang="en-GB" sz="1200"/>
              <a:pPr algn="r" eaLnBrk="1" hangingPunct="1"/>
              <a:t>16</a:t>
            </a:fld>
            <a:endParaRPr lang="en-GB" sz="1200" dirty="0"/>
          </a:p>
        </p:txBody>
      </p:sp>
    </p:spTree>
    <p:extLst>
      <p:ext uri="{BB962C8B-B14F-4D97-AF65-F5344CB8AC3E}">
        <p14:creationId xmlns:p14="http://schemas.microsoft.com/office/powerpoint/2010/main" val="380555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important thing to note here is that</a:t>
            </a:r>
            <a:r>
              <a:rPr lang="en-GB" baseline="0" dirty="0"/>
              <a:t> all 3 learning pathways provide our students with viable routes of progression at Post 16 level.</a:t>
            </a:r>
          </a:p>
          <a:p>
            <a:endParaRPr lang="en-GB" baseline="0" dirty="0"/>
          </a:p>
          <a:p>
            <a:r>
              <a:rPr lang="en-GB" baseline="0" dirty="0"/>
              <a:t>The most important thing at the end of year 11 is going to be securing the best possible grades that they can.  However, it is important now that they request subjects that will lead into either Post 16 qualification or careers pathways that they would like to take.  This is why as a school we have bought into an online package called Unifrog.  All year 9 students have access to this as have parents and I would encourage you to use it with your child to investigate what is out there for them.</a:t>
            </a:r>
            <a:endParaRPr lang="en-GB" dirty="0"/>
          </a:p>
        </p:txBody>
      </p:sp>
      <p:sp>
        <p:nvSpPr>
          <p:cNvPr id="4" name="Slide Number Placeholder 3"/>
          <p:cNvSpPr>
            <a:spLocks noGrp="1"/>
          </p:cNvSpPr>
          <p:nvPr>
            <p:ph type="sldNum" sz="quarter" idx="10"/>
          </p:nvPr>
        </p:nvSpPr>
        <p:spPr/>
        <p:txBody>
          <a:bodyPr/>
          <a:lstStyle/>
          <a:p>
            <a:fld id="{0C42BEAB-08DC-494E-A838-2097FC96DC5D}" type="slidenum">
              <a:rPr lang="en-GB" smtClean="0"/>
              <a:t>17</a:t>
            </a:fld>
            <a:endParaRPr lang="en-GB"/>
          </a:p>
        </p:txBody>
      </p:sp>
    </p:spTree>
    <p:extLst>
      <p:ext uri="{BB962C8B-B14F-4D97-AF65-F5344CB8AC3E}">
        <p14:creationId xmlns:p14="http://schemas.microsoft.com/office/powerpoint/2010/main" val="391868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C57907-9E3D-4A70-BA52-6B277D9E79A3}" type="slidenum">
              <a:rPr lang="en-GB"/>
              <a:pPr eaLnBrk="1" hangingPunct="1"/>
              <a:t>18</a:t>
            </a:fld>
            <a:endParaRPr lang="en-GB" dirty="0"/>
          </a:p>
        </p:txBody>
      </p:sp>
      <p:sp>
        <p:nvSpPr>
          <p:cNvPr id="21507" name="Slide Image Placeholder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At TPS we work as part of a consortium with HGS and HBS.  The entry requirements are the same across all 3 schools.</a:t>
            </a:r>
          </a:p>
        </p:txBody>
      </p:sp>
      <p:sp>
        <p:nvSpPr>
          <p:cNvPr id="21509" name="Slide Number Placeholder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3BD06D-A4B0-4561-8979-0FBEDCE8E023}" type="slidenum">
              <a:rPr lang="en-GB" sz="1200"/>
              <a:pPr algn="r" eaLnBrk="1" hangingPunct="1"/>
              <a:t>18</a:t>
            </a:fld>
            <a:endParaRPr lang="en-GB" sz="1200" dirty="0"/>
          </a:p>
        </p:txBody>
      </p:sp>
    </p:spTree>
    <p:extLst>
      <p:ext uri="{BB962C8B-B14F-4D97-AF65-F5344CB8AC3E}">
        <p14:creationId xmlns:p14="http://schemas.microsoft.com/office/powerpoint/2010/main" val="196588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ctr"/>
          <a:lstStyle>
            <a:lvl1pPr algn="ctr">
              <a:defRPr sz="6000">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160EA64-D806-43AC-9DF2-F8C432F32B4C}"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8" name="Rectangle 7"/>
          <p:cNvSpPr/>
          <p:nvPr userDrawn="1"/>
        </p:nvSpPr>
        <p:spPr>
          <a:xfrm>
            <a:off x="0" y="0"/>
            <a:ext cx="360000" cy="6858000"/>
          </a:xfrm>
          <a:prstGeom prst="rect">
            <a:avLst/>
          </a:prstGeom>
          <a:solidFill>
            <a:srgbClr val="BA0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11832000" y="0"/>
            <a:ext cx="360000" cy="6858000"/>
          </a:xfrm>
          <a:prstGeom prst="rect">
            <a:avLst/>
          </a:prstGeom>
          <a:solidFill>
            <a:srgbClr val="BA0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157427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ject Award Departm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8000"/>
          </a:xfrm>
          <a:solidFill>
            <a:srgbClr val="BA0719"/>
          </a:solidFill>
        </p:spPr>
        <p:txBody>
          <a:bodyPr lIns="288000"/>
          <a:lstStyle>
            <a:lvl1pPr algn="ct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037C31-9E7A-4F99-8774-A0E530DE1A42}"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
        <p:nvSpPr>
          <p:cNvPr id="7" name="Content Placeholder 4"/>
          <p:cNvSpPr>
            <a:spLocks noGrp="1"/>
          </p:cNvSpPr>
          <p:nvPr>
            <p:ph sz="half" idx="2"/>
          </p:nvPr>
        </p:nvSpPr>
        <p:spPr>
          <a:xfrm>
            <a:off x="838200" y="2113429"/>
            <a:ext cx="5157787" cy="552450"/>
          </a:xfrm>
        </p:spPr>
        <p:txBody>
          <a:bodyPr numCol="1"/>
          <a:lstStyle>
            <a:lvl1pPr marL="0" indent="0">
              <a:defRPr/>
            </a:lvl1pPr>
          </a:lstStyle>
          <a:p>
            <a:pPr marL="0" indent="0">
              <a:buNone/>
            </a:pPr>
            <a:r>
              <a:rPr lang="en-GB" dirty="0"/>
              <a:t>STUDENT NAME</a:t>
            </a:r>
          </a:p>
        </p:txBody>
      </p:sp>
      <p:pic>
        <p:nvPicPr>
          <p:cNvPr id="9" name="Picture 2" descr="http://www.botkinstrophies.com/uploads/3/4/1/7/34171541/2362660_orig.jpg?113"/>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0" b="98500" l="0" r="100000"/>
                    </a14:imgEffect>
                  </a14:imgLayer>
                </a14:imgProps>
              </a:ext>
              <a:ext uri="{28A0092B-C50C-407E-A947-70E740481C1C}">
                <a14:useLocalDpi xmlns:a14="http://schemas.microsoft.com/office/drawing/2010/main" val="0"/>
              </a:ext>
            </a:extLst>
          </a:blip>
          <a:srcRect/>
          <a:stretch>
            <a:fillRect/>
          </a:stretch>
        </p:blipFill>
        <p:spPr bwMode="auto">
          <a:xfrm>
            <a:off x="9953841" y="4733211"/>
            <a:ext cx="1399958" cy="1623139"/>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4"/>
          <p:cNvSpPr>
            <a:spLocks noGrp="1"/>
          </p:cNvSpPr>
          <p:nvPr>
            <p:ph sz="half" idx="14"/>
          </p:nvPr>
        </p:nvSpPr>
        <p:spPr>
          <a:xfrm>
            <a:off x="838200" y="3361532"/>
            <a:ext cx="5157787" cy="552450"/>
          </a:xfrm>
        </p:spPr>
        <p:txBody>
          <a:bodyPr numCol="1"/>
          <a:lstStyle/>
          <a:p>
            <a:pPr marL="0" indent="0">
              <a:buNone/>
            </a:pPr>
            <a:r>
              <a:rPr lang="en-GB" dirty="0"/>
              <a:t>STUDENT NAME</a:t>
            </a:r>
          </a:p>
        </p:txBody>
      </p:sp>
      <p:sp>
        <p:nvSpPr>
          <p:cNvPr id="22" name="Content Placeholder 4"/>
          <p:cNvSpPr>
            <a:spLocks noGrp="1"/>
          </p:cNvSpPr>
          <p:nvPr>
            <p:ph sz="half" idx="16"/>
          </p:nvPr>
        </p:nvSpPr>
        <p:spPr>
          <a:xfrm>
            <a:off x="838200" y="4578897"/>
            <a:ext cx="5157787" cy="552450"/>
          </a:xfrm>
        </p:spPr>
        <p:txBody>
          <a:bodyPr numCol="1"/>
          <a:lstStyle/>
          <a:p>
            <a:pPr marL="0" indent="0">
              <a:buNone/>
            </a:pPr>
            <a:r>
              <a:rPr lang="en-GB" dirty="0"/>
              <a:t>STUDENT NAME</a:t>
            </a:r>
          </a:p>
        </p:txBody>
      </p:sp>
      <p:sp>
        <p:nvSpPr>
          <p:cNvPr id="28" name="Content Placeholder 4"/>
          <p:cNvSpPr>
            <a:spLocks noGrp="1"/>
          </p:cNvSpPr>
          <p:nvPr>
            <p:ph sz="half" idx="22"/>
          </p:nvPr>
        </p:nvSpPr>
        <p:spPr>
          <a:xfrm>
            <a:off x="6196013" y="3361532"/>
            <a:ext cx="5157787" cy="552450"/>
          </a:xfrm>
        </p:spPr>
        <p:txBody>
          <a:bodyPr numCol="1"/>
          <a:lstStyle/>
          <a:p>
            <a:pPr marL="0" indent="0">
              <a:buNone/>
            </a:pPr>
            <a:r>
              <a:rPr lang="en-GB" dirty="0"/>
              <a:t>STUDENT NAME</a:t>
            </a:r>
          </a:p>
        </p:txBody>
      </p:sp>
      <p:sp>
        <p:nvSpPr>
          <p:cNvPr id="32" name="TextBox 31"/>
          <p:cNvSpPr txBox="1"/>
          <p:nvPr userDrawn="1"/>
        </p:nvSpPr>
        <p:spPr>
          <a:xfrm>
            <a:off x="838200" y="1547813"/>
            <a:ext cx="5157787" cy="523220"/>
          </a:xfrm>
          <a:prstGeom prst="rect">
            <a:avLst/>
          </a:prstGeom>
          <a:noFill/>
        </p:spPr>
        <p:txBody>
          <a:bodyPr wrap="square" rtlCol="0">
            <a:spAutoFit/>
          </a:bodyPr>
          <a:lstStyle/>
          <a:p>
            <a:r>
              <a:rPr lang="en-US" sz="2800" b="1" dirty="0"/>
              <a:t>Year 7</a:t>
            </a:r>
            <a:endParaRPr lang="en-GB" sz="2800" b="1" dirty="0"/>
          </a:p>
        </p:txBody>
      </p:sp>
      <p:sp>
        <p:nvSpPr>
          <p:cNvPr id="33" name="TextBox 32"/>
          <p:cNvSpPr txBox="1"/>
          <p:nvPr userDrawn="1"/>
        </p:nvSpPr>
        <p:spPr>
          <a:xfrm>
            <a:off x="6196013" y="1547813"/>
            <a:ext cx="5157787" cy="523220"/>
          </a:xfrm>
          <a:prstGeom prst="rect">
            <a:avLst/>
          </a:prstGeom>
          <a:noFill/>
        </p:spPr>
        <p:txBody>
          <a:bodyPr wrap="square" rtlCol="0">
            <a:spAutoFit/>
          </a:bodyPr>
          <a:lstStyle/>
          <a:p>
            <a:r>
              <a:rPr lang="en-US" sz="2800" b="1" dirty="0"/>
              <a:t>Year 10</a:t>
            </a:r>
            <a:endParaRPr lang="en-GB" sz="2800" b="1" dirty="0"/>
          </a:p>
        </p:txBody>
      </p:sp>
      <p:sp>
        <p:nvSpPr>
          <p:cNvPr id="34" name="TextBox 33"/>
          <p:cNvSpPr txBox="1"/>
          <p:nvPr userDrawn="1"/>
        </p:nvSpPr>
        <p:spPr>
          <a:xfrm>
            <a:off x="838199" y="2795916"/>
            <a:ext cx="5157787" cy="523220"/>
          </a:xfrm>
          <a:prstGeom prst="rect">
            <a:avLst/>
          </a:prstGeom>
          <a:noFill/>
        </p:spPr>
        <p:txBody>
          <a:bodyPr wrap="square" rtlCol="0">
            <a:spAutoFit/>
          </a:bodyPr>
          <a:lstStyle/>
          <a:p>
            <a:r>
              <a:rPr lang="en-US" sz="2800" b="1" dirty="0"/>
              <a:t>Year 8</a:t>
            </a:r>
            <a:endParaRPr lang="en-GB" sz="2800" b="1" dirty="0"/>
          </a:p>
        </p:txBody>
      </p:sp>
      <p:sp>
        <p:nvSpPr>
          <p:cNvPr id="35" name="TextBox 34"/>
          <p:cNvSpPr txBox="1"/>
          <p:nvPr userDrawn="1"/>
        </p:nvSpPr>
        <p:spPr>
          <a:xfrm>
            <a:off x="838199" y="3996029"/>
            <a:ext cx="5157787" cy="523220"/>
          </a:xfrm>
          <a:prstGeom prst="rect">
            <a:avLst/>
          </a:prstGeom>
          <a:noFill/>
        </p:spPr>
        <p:txBody>
          <a:bodyPr wrap="square" rtlCol="0">
            <a:spAutoFit/>
          </a:bodyPr>
          <a:lstStyle/>
          <a:p>
            <a:r>
              <a:rPr lang="en-US" sz="2800" b="1" dirty="0"/>
              <a:t>Year 9</a:t>
            </a:r>
            <a:endParaRPr lang="en-GB" sz="2800" b="1" dirty="0"/>
          </a:p>
        </p:txBody>
      </p:sp>
      <p:sp>
        <p:nvSpPr>
          <p:cNvPr id="36" name="TextBox 35"/>
          <p:cNvSpPr txBox="1"/>
          <p:nvPr userDrawn="1"/>
        </p:nvSpPr>
        <p:spPr>
          <a:xfrm>
            <a:off x="6196012" y="2793107"/>
            <a:ext cx="5157787" cy="523220"/>
          </a:xfrm>
          <a:prstGeom prst="rect">
            <a:avLst/>
          </a:prstGeom>
          <a:noFill/>
        </p:spPr>
        <p:txBody>
          <a:bodyPr wrap="square" rtlCol="0">
            <a:spAutoFit/>
          </a:bodyPr>
          <a:lstStyle/>
          <a:p>
            <a:r>
              <a:rPr lang="en-US" sz="2800" b="1" dirty="0"/>
              <a:t>Year 12</a:t>
            </a:r>
            <a:endParaRPr lang="en-GB" sz="2800" b="1" dirty="0"/>
          </a:p>
        </p:txBody>
      </p:sp>
      <p:sp>
        <p:nvSpPr>
          <p:cNvPr id="37" name="Content Placeholder 4"/>
          <p:cNvSpPr>
            <a:spLocks noGrp="1"/>
          </p:cNvSpPr>
          <p:nvPr>
            <p:ph sz="half" idx="23"/>
          </p:nvPr>
        </p:nvSpPr>
        <p:spPr>
          <a:xfrm>
            <a:off x="6196012" y="2113429"/>
            <a:ext cx="5157787" cy="552450"/>
          </a:xfrm>
        </p:spPr>
        <p:txBody>
          <a:bodyPr numCol="1"/>
          <a:lstStyle/>
          <a:p>
            <a:pPr marL="0" indent="0">
              <a:buNone/>
            </a:pPr>
            <a:r>
              <a:rPr lang="en-GB" dirty="0"/>
              <a:t>STUDENT NAME</a:t>
            </a:r>
          </a:p>
        </p:txBody>
      </p:sp>
    </p:spTree>
    <p:extLst>
      <p:ext uri="{BB962C8B-B14F-4D97-AF65-F5344CB8AC3E}">
        <p14:creationId xmlns:p14="http://schemas.microsoft.com/office/powerpoint/2010/main" val="370752203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1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fade">
                                      <p:cBhvr>
                                        <p:cTn id="22" dur="10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1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teachers Priz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838200" y="2686049"/>
            <a:ext cx="10515600" cy="3490913"/>
          </a:xfrm>
        </p:spPr>
        <p:txBody>
          <a:bodyPr>
            <a:normAutofit/>
          </a:bodyPr>
          <a:lstStyle>
            <a:lvl1pPr marL="0" indent="0" algn="ctr">
              <a:buNone/>
              <a:defRPr sz="3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p:txBody>
      </p:sp>
      <p:sp>
        <p:nvSpPr>
          <p:cNvPr id="4" name="Date Placeholder 3"/>
          <p:cNvSpPr>
            <a:spLocks noGrp="1"/>
          </p:cNvSpPr>
          <p:nvPr>
            <p:ph type="dt" sz="half" idx="10"/>
          </p:nvPr>
        </p:nvSpPr>
        <p:spPr/>
        <p:txBody>
          <a:bodyPr/>
          <a:lstStyle/>
          <a:p>
            <a:fld id="{F070A7B3-6521-4DCA-87E5-044747A908C1}"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pic>
        <p:nvPicPr>
          <p:cNvPr id="7" name="Picture 4" descr="http://www.trophiesandmedals.com/@@content/pub/image_15116/TRS103_161455.jpg"/>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835" b="98499" l="6500" r="88917"/>
                    </a14:imgEffect>
                  </a14:imgLayer>
                </a14:imgProps>
              </a:ext>
              <a:ext uri="{28A0092B-C50C-407E-A947-70E740481C1C}">
                <a14:useLocalDpi xmlns:a14="http://schemas.microsoft.com/office/drawing/2010/main" val="0"/>
              </a:ext>
            </a:extLst>
          </a:blip>
          <a:srcRect/>
          <a:stretch>
            <a:fillRect/>
          </a:stretch>
        </p:blipFill>
        <p:spPr bwMode="auto">
          <a:xfrm>
            <a:off x="9732449" y="4736350"/>
            <a:ext cx="1621351" cy="16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3"/>
          </p:nvPr>
        </p:nvSpPr>
        <p:spPr>
          <a:xfrm>
            <a:off x="838200" y="1552512"/>
            <a:ext cx="10515600" cy="628650"/>
          </a:xfrm>
        </p:spPr>
        <p:txBody>
          <a:bodyPr/>
          <a:lstStyle>
            <a:lvl1pPr marL="0" indent="0" algn="ctr">
              <a:buNone/>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735767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9501777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9605204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3769388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F9C37B-1D36-470B-8223-D6C91242EC14}"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3790134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C6F52A-A82B-47A2-A83A-8C4C91F2D59F}"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3903068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3936" y="1052513"/>
            <a:ext cx="508211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29303" y="1052513"/>
            <a:ext cx="5084233"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1AAD89-6913-4574-9BF6-B8CBC47BE6C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6557864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liver - text">
    <p:spTree>
      <p:nvGrpSpPr>
        <p:cNvPr id="1" name=""/>
        <p:cNvGrpSpPr/>
        <p:nvPr/>
      </p:nvGrpSpPr>
      <p:grpSpPr>
        <a:xfrm>
          <a:off x="0" y="0"/>
          <a:ext cx="0" cy="0"/>
          <a:chOff x="0" y="0"/>
          <a:chExt cx="0" cy="0"/>
        </a:xfrm>
      </p:grpSpPr>
      <p:sp>
        <p:nvSpPr>
          <p:cNvPr id="2" name="Title 1"/>
          <p:cNvSpPr>
            <a:spLocks noGrp="1"/>
          </p:cNvSpPr>
          <p:nvPr>
            <p:ph type="title"/>
          </p:nvPr>
        </p:nvSpPr>
        <p:spPr>
          <a:xfrm>
            <a:off x="478365" y="360000"/>
            <a:ext cx="11234259" cy="981438"/>
          </a:xfrm>
        </p:spPr>
        <p:txBody>
          <a:bodyPr/>
          <a:lstStyle>
            <a:lvl1pPr>
              <a:defRPr b="1"/>
            </a:lvl1pPr>
          </a:lstStyle>
          <a:p>
            <a:r>
              <a:rPr lang="en-US"/>
              <a:t>Click to edit Master title style</a:t>
            </a:r>
            <a:endParaRPr lang="en-GB" dirty="0"/>
          </a:p>
        </p:txBody>
      </p:sp>
      <p:sp>
        <p:nvSpPr>
          <p:cNvPr id="4" name="Content Placeholder 3"/>
          <p:cNvSpPr>
            <a:spLocks noGrp="1"/>
          </p:cNvSpPr>
          <p:nvPr>
            <p:ph sz="quarter" idx="12"/>
          </p:nvPr>
        </p:nvSpPr>
        <p:spPr>
          <a:xfrm>
            <a:off x="478368" y="1557338"/>
            <a:ext cx="11089217" cy="4716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3"/>
          </p:nvPr>
        </p:nvSpPr>
        <p:spPr/>
        <p:txBody>
          <a:bodyPr/>
          <a:lstStyle/>
          <a:p>
            <a:pPr>
              <a:defRPr/>
            </a:pPr>
            <a:r>
              <a:rPr lang="en-GB" dirty="0"/>
              <a:t>Insert presentation title here 00/00/2016</a:t>
            </a:r>
          </a:p>
        </p:txBody>
      </p:sp>
      <p:sp>
        <p:nvSpPr>
          <p:cNvPr id="10" name="Slide Number Placeholder 9"/>
          <p:cNvSpPr>
            <a:spLocks noGrp="1"/>
          </p:cNvSpPr>
          <p:nvPr>
            <p:ph type="sldNum" sz="quarter" idx="14"/>
          </p:nvPr>
        </p:nvSpPr>
        <p:spPr/>
        <p:txBody>
          <a:bodyPr/>
          <a:lstStyle/>
          <a:p>
            <a:fld id="{40C85525-34BA-42AB-9145-1C1207FA4778}" type="slidenum">
              <a:rPr lang="en-GB" smtClean="0"/>
              <a:pPr/>
              <a:t>‹#›</a:t>
            </a:fld>
            <a:endParaRPr lang="en-GB" dirty="0"/>
          </a:p>
        </p:txBody>
      </p:sp>
      <p:sp>
        <p:nvSpPr>
          <p:cNvPr id="7" name="Footer Placeholder 4"/>
          <p:cNvSpPr txBox="1">
            <a:spLocks/>
          </p:cNvSpPr>
          <p:nvPr userDrawn="1"/>
        </p:nvSpPr>
        <p:spPr>
          <a:xfrm>
            <a:off x="8400256" y="6489340"/>
            <a:ext cx="2976331" cy="368300"/>
          </a:xfrm>
          <a:prstGeom prst="rect">
            <a:avLst/>
          </a:prstGeom>
        </p:spPr>
        <p:txBody>
          <a:bodyPr lIns="0" tIns="36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National Apprenticeship Service</a:t>
            </a:r>
          </a:p>
        </p:txBody>
      </p:sp>
    </p:spTree>
    <p:extLst>
      <p:ext uri="{BB962C8B-B14F-4D97-AF65-F5344CB8AC3E}">
        <p14:creationId xmlns:p14="http://schemas.microsoft.com/office/powerpoint/2010/main" val="19592904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0674262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ull Page Photo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alpha val="45098"/>
            </a:srgbClr>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solidFill>
            <a:srgbClr val="000000">
              <a:alpha val="34902"/>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7554466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noFill/>
        </p:spPr>
        <p:txBody>
          <a:bodyPr/>
          <a:lstStyle/>
          <a:p>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2" name="Title 1"/>
          <p:cNvSpPr>
            <a:spLocks noGrp="1"/>
          </p:cNvSpPr>
          <p:nvPr>
            <p:ph type="title" hasCustomPrompt="1"/>
          </p:nvPr>
        </p:nvSpPr>
        <p:spPr>
          <a:xfrm>
            <a:off x="838200" y="3895725"/>
            <a:ext cx="10515600" cy="1295399"/>
          </a:xfrm>
          <a:solidFill>
            <a:schemeClr val="tx1">
              <a:alpha val="45000"/>
            </a:schemeClr>
          </a:solidFill>
          <a:ln>
            <a:noFill/>
          </a:ln>
        </p:spPr>
        <p:txBody>
          <a:bodyPr lIns="216000" rIns="216000">
            <a:normAutofit/>
          </a:bodyPr>
          <a:lstStyle>
            <a:lvl1pPr algn="r">
              <a:defRPr sz="2800" b="0" i="1" baseline="0">
                <a:solidFill>
                  <a:schemeClr val="bg1"/>
                </a:solidFill>
                <a:effectLst>
                  <a:outerShdw blurRad="38100" dist="38100" dir="2700000" algn="tl">
                    <a:srgbClr val="000000">
                      <a:alpha val="43137"/>
                    </a:srgbClr>
                  </a:outerShdw>
                </a:effectLst>
                <a:latin typeface="+mn-lt"/>
              </a:defRPr>
            </a:lvl1pPr>
          </a:lstStyle>
          <a:p>
            <a:r>
              <a:rPr lang="en-US" dirty="0"/>
              <a:t>“Click to edit quote place holder”</a:t>
            </a:r>
            <a:endParaRPr lang="en-GB" dirty="0"/>
          </a:p>
        </p:txBody>
      </p:sp>
      <p:sp>
        <p:nvSpPr>
          <p:cNvPr id="11" name="Text Placeholder 10"/>
          <p:cNvSpPr>
            <a:spLocks noGrp="1"/>
          </p:cNvSpPr>
          <p:nvPr>
            <p:ph type="body" sz="quarter" idx="14" hasCustomPrompt="1"/>
          </p:nvPr>
        </p:nvSpPr>
        <p:spPr>
          <a:xfrm>
            <a:off x="838200" y="5191124"/>
            <a:ext cx="10515600" cy="923926"/>
          </a:xfrm>
          <a:solidFill>
            <a:schemeClr val="tx1">
              <a:alpha val="45000"/>
            </a:schemeClr>
          </a:solidFill>
        </p:spPr>
        <p:txBody>
          <a:bodyPr lIns="216000" rIns="216000" anchor="ctr">
            <a:normAutofit/>
          </a:bodyPr>
          <a:lstStyle>
            <a:lvl1pPr marL="0" indent="0" algn="r">
              <a:buNone/>
              <a:defRPr sz="2400" b="0" u="none" baseline="0">
                <a:solidFill>
                  <a:schemeClr val="bg1"/>
                </a:solidFill>
                <a:effectLst>
                  <a:outerShdw blurRad="38100" dist="38100" dir="2700000" algn="tl">
                    <a:srgbClr val="000000">
                      <a:alpha val="43137"/>
                    </a:srgbClr>
                  </a:outerShdw>
                </a:effectLst>
              </a:defRPr>
            </a:lvl1pPr>
          </a:lstStyle>
          <a:p>
            <a:pPr lvl="0"/>
            <a:r>
              <a:rPr lang="en-GB" dirty="0"/>
              <a:t>Quote Reference</a:t>
            </a:r>
          </a:p>
        </p:txBody>
      </p:sp>
      <p:sp>
        <p:nvSpPr>
          <p:cNvPr id="22" name="Text Placeholder 21"/>
          <p:cNvSpPr>
            <a:spLocks noGrp="1"/>
          </p:cNvSpPr>
          <p:nvPr>
            <p:ph type="body" sz="quarter" idx="15" hasCustomPrompt="1"/>
          </p:nvPr>
        </p:nvSpPr>
        <p:spPr>
          <a:xfrm>
            <a:off x="838200" y="565149"/>
            <a:ext cx="10515600" cy="663576"/>
          </a:xfrm>
          <a:solidFill>
            <a:srgbClr val="BA0719">
              <a:alpha val="42000"/>
            </a:srgbClr>
          </a:solidFill>
        </p:spPr>
        <p:txBody>
          <a:bodyPr lIns="216000" rIns="216000" anchor="ctr">
            <a:normAutofit/>
          </a:bodyPr>
          <a:lstStyle>
            <a:lvl1pPr marL="0" indent="0" algn="ctr">
              <a:buNone/>
              <a:defRPr sz="3200" b="0">
                <a:solidFill>
                  <a:schemeClr val="bg1"/>
                </a:solidFill>
                <a:effectLst>
                  <a:outerShdw blurRad="38100" dist="38100" dir="2700000" algn="tl">
                    <a:srgbClr val="000000">
                      <a:alpha val="43137"/>
                    </a:srgbClr>
                  </a:outerShdw>
                </a:effectLst>
                <a:latin typeface="+mn-lt"/>
              </a:defRPr>
            </a:lvl1pPr>
          </a:lstStyle>
          <a:p>
            <a:pPr lvl="0"/>
            <a:r>
              <a:rPr lang="en-US" dirty="0"/>
              <a:t>Title</a:t>
            </a:r>
            <a:endParaRPr lang="en-GB" dirty="0"/>
          </a:p>
        </p:txBody>
      </p:sp>
    </p:spTree>
    <p:extLst>
      <p:ext uri="{BB962C8B-B14F-4D97-AF65-F5344CB8AC3E}">
        <p14:creationId xmlns:p14="http://schemas.microsoft.com/office/powerpoint/2010/main" val="361986342"/>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0199"/>
            <a:ext cx="10515600" cy="5766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70A7B3-6521-4DCA-87E5-044747A908C1}"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324721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17779"/>
            <a:ext cx="10515600" cy="1747836"/>
          </a:xfrm>
          <a:solidFill>
            <a:srgbClr val="BA0719"/>
          </a:solidFill>
        </p:spPr>
        <p:txBody>
          <a:bodyPr anchor="ctr"/>
          <a:lstStyle>
            <a:lvl1pPr algn="ctr">
              <a:defRPr sz="600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50207" y="2910795"/>
            <a:ext cx="10515600" cy="1500187"/>
          </a:xfrm>
        </p:spPr>
        <p:txBody>
          <a:bodyPr anchor="ctr"/>
          <a:lstStyle>
            <a:lvl1pPr marL="0" indent="0" algn="ctr">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2784976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134690-1557-4C89-A502-4959FE7FAD70}"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
        <p:nvSpPr>
          <p:cNvPr id="8"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7423641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08000"/>
          </a:xfrm>
          <a:solidFill>
            <a:srgbClr val="BA0719"/>
          </a:solidFill>
        </p:spPr>
        <p:txBody>
          <a:bodyPr lIns="288000"/>
          <a:lstStyle>
            <a:lvl1pPr algn="ctr">
              <a:defRPr>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ctr">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ct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F7D4976-E339-4826-83B7-FBD03F55ECF8}" type="datetimeFigureOut">
              <a:rPr lang="en-US" smtClean="0"/>
              <a:t>3/27/2025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9377436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8000"/>
          </a:xfrm>
          <a:solidFill>
            <a:srgbClr val="BA0719"/>
          </a:solidFill>
        </p:spPr>
        <p:txBody>
          <a:bodyPr lIns="288000"/>
          <a:lstStyle>
            <a:lvl1pPr algn="ctr">
              <a:defRPr>
                <a:solidFill>
                  <a:schemeClr val="bg1"/>
                </a:solidFill>
              </a:defRPr>
            </a:lvl1pPr>
          </a:lstStyle>
          <a:p>
            <a:endParaRPr lang="en-GB" dirty="0"/>
          </a:p>
        </p:txBody>
      </p:sp>
      <p:sp>
        <p:nvSpPr>
          <p:cNvPr id="3" name="Date Placeholder 2"/>
          <p:cNvSpPr>
            <a:spLocks noGrp="1"/>
          </p:cNvSpPr>
          <p:nvPr>
            <p:ph type="dt" sz="half" idx="10"/>
          </p:nvPr>
        </p:nvSpPr>
        <p:spPr/>
        <p:txBody>
          <a:bodyPr/>
          <a:lstStyle/>
          <a:p>
            <a:fld id="{E1037C31-9E7A-4F99-8774-A0E530DE1A42}"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563608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3/27/2025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76318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45" r:id="rId3"/>
    <p:sldLayoutId id="2147484144" r:id="rId4"/>
    <p:sldLayoutId id="2147484143" r:id="rId5"/>
    <p:sldLayoutId id="2147484131" r:id="rId6"/>
    <p:sldLayoutId id="2147484132" r:id="rId7"/>
    <p:sldLayoutId id="2147484133" r:id="rId8"/>
    <p:sldLayoutId id="2147484134" r:id="rId9"/>
    <p:sldLayoutId id="2147484140" r:id="rId10"/>
    <p:sldLayoutId id="2147484141" r:id="rId11"/>
    <p:sldLayoutId id="2147484135" r:id="rId12"/>
    <p:sldLayoutId id="2147484136" r:id="rId13"/>
    <p:sldLayoutId id="2147484137" r:id="rId14"/>
    <p:sldLayoutId id="2147484138" r:id="rId15"/>
    <p:sldLayoutId id="2147484139" r:id="rId16"/>
    <p:sldLayoutId id="2147484142" r:id="rId17"/>
    <p:sldLayoutId id="2147484146" r:id="rId18"/>
  </p:sldLayoutIdLst>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AF955-EA8B-4EF8-A9D2-85DDBFE5BB4C}"/>
              </a:ext>
            </a:extLst>
          </p:cNvPr>
          <p:cNvPicPr>
            <a:picLocks noChangeAspect="1"/>
          </p:cNvPicPr>
          <p:nvPr/>
        </p:nvPicPr>
        <p:blipFill rotWithShape="1">
          <a:blip r:embed="rId2"/>
          <a:srcRect t="-1113" b="8464"/>
          <a:stretch/>
        </p:blipFill>
        <p:spPr>
          <a:xfrm>
            <a:off x="343238" y="-233915"/>
            <a:ext cx="11482134" cy="7091916"/>
          </a:xfrm>
          <a:prstGeom prst="rect">
            <a:avLst/>
          </a:prstGeom>
        </p:spPr>
      </p:pic>
      <p:sp>
        <p:nvSpPr>
          <p:cNvPr id="6" name="Title 5"/>
          <p:cNvSpPr>
            <a:spLocks noGrp="1"/>
          </p:cNvSpPr>
          <p:nvPr>
            <p:ph type="ctrTitle"/>
          </p:nvPr>
        </p:nvSpPr>
        <p:spPr>
          <a:xfrm>
            <a:off x="357272" y="4076701"/>
            <a:ext cx="11468100" cy="1110396"/>
          </a:xfrm>
          <a:solidFill>
            <a:schemeClr val="tx1">
              <a:alpha val="46000"/>
            </a:schemeClr>
          </a:solidFill>
          <a:ln>
            <a:noFill/>
          </a:ln>
        </p:spPr>
        <p:txBody>
          <a:bodyPr>
            <a:normAutofit/>
          </a:bodyPr>
          <a:lstStyle/>
          <a:p>
            <a:r>
              <a:rPr lang="en-GB" sz="4800" dirty="0">
                <a:solidFill>
                  <a:schemeClr val="bg1"/>
                </a:solidFill>
                <a:effectLst>
                  <a:outerShdw blurRad="38100" dist="38100" dir="2700000" algn="tl">
                    <a:srgbClr val="000000">
                      <a:alpha val="43137"/>
                    </a:srgbClr>
                  </a:outerShdw>
                </a:effectLst>
                <a:latin typeface="+mn-lt"/>
              </a:rPr>
              <a:t>Post 14 Pathways Evening</a:t>
            </a:r>
          </a:p>
        </p:txBody>
      </p:sp>
      <p:sp>
        <p:nvSpPr>
          <p:cNvPr id="7" name="Subtitle 6"/>
          <p:cNvSpPr>
            <a:spLocks noGrp="1"/>
          </p:cNvSpPr>
          <p:nvPr>
            <p:ph type="subTitle" idx="1"/>
          </p:nvPr>
        </p:nvSpPr>
        <p:spPr>
          <a:xfrm>
            <a:off x="352594" y="1946905"/>
            <a:ext cx="11472778" cy="1293287"/>
          </a:xfrm>
          <a:solidFill>
            <a:schemeClr val="tx1">
              <a:alpha val="46000"/>
            </a:schemeClr>
          </a:solidFill>
        </p:spPr>
        <p:txBody>
          <a:bodyPr>
            <a:normAutofit/>
          </a:bodyPr>
          <a:lstStyle/>
          <a:p>
            <a:r>
              <a:rPr lang="en-GB" sz="4000" b="1" dirty="0">
                <a:solidFill>
                  <a:schemeClr val="bg1"/>
                </a:solidFill>
                <a:effectLst>
                  <a:outerShdw blurRad="38100" dist="38100" dir="2700000" algn="tl">
                    <a:srgbClr val="000000">
                      <a:alpha val="43137"/>
                    </a:srgbClr>
                  </a:outerShdw>
                </a:effectLst>
              </a:rPr>
              <a:t>The Priory School</a:t>
            </a:r>
          </a:p>
          <a:p>
            <a:r>
              <a:rPr lang="en-GB" sz="1800" i="1" dirty="0">
                <a:solidFill>
                  <a:schemeClr val="bg1"/>
                </a:solidFill>
                <a:effectLst>
                  <a:outerShdw blurRad="38100" dist="38100" dir="2700000" algn="tl">
                    <a:srgbClr val="000000">
                      <a:alpha val="43137"/>
                    </a:srgbClr>
                  </a:outerShdw>
                </a:effectLst>
              </a:rPr>
              <a:t>Educating students for success in life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443" y="370828"/>
            <a:ext cx="919080" cy="1205249"/>
          </a:xfrm>
          <a:prstGeom prst="rect">
            <a:avLst/>
          </a:prstGeom>
        </p:spPr>
      </p:pic>
      <p:grpSp>
        <p:nvGrpSpPr>
          <p:cNvPr id="9" name="Group 8"/>
          <p:cNvGrpSpPr/>
          <p:nvPr/>
        </p:nvGrpSpPr>
        <p:grpSpPr>
          <a:xfrm>
            <a:off x="9835462" y="6339124"/>
            <a:ext cx="1854830" cy="518876"/>
            <a:chOff x="9749737" y="6066781"/>
            <a:chExt cx="1854830" cy="518876"/>
          </a:xfrm>
        </p:grpSpPr>
        <p:sp>
          <p:nvSpPr>
            <p:cNvPr id="10" name="Subtitle 2"/>
            <p:cNvSpPr txBox="1">
              <a:spLocks/>
            </p:cNvSpPr>
            <p:nvPr/>
          </p:nvSpPr>
          <p:spPr>
            <a:xfrm>
              <a:off x="10098871" y="6066781"/>
              <a:ext cx="1505696" cy="518876"/>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@TPS_Hitchin</a:t>
              </a:r>
            </a:p>
          </p:txBody>
        </p:sp>
        <p:pic>
          <p:nvPicPr>
            <p:cNvPr id="11" name="Picture 2" descr="https://upload.wikimedia.org/wikipedia/en/thumb/9/9f/Twitter_bird_logo_2012.svg/1259px-Twitter_bird_logo_201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737" y="6184235"/>
              <a:ext cx="349134" cy="283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26898" y="6172393"/>
            <a:ext cx="3069328" cy="580958"/>
            <a:chOff x="441173" y="5900050"/>
            <a:chExt cx="3069328" cy="580958"/>
          </a:xfrm>
        </p:grpSpPr>
        <p:sp>
          <p:nvSpPr>
            <p:cNvPr id="13" name="Subtitle 2"/>
            <p:cNvSpPr txBox="1">
              <a:spLocks/>
            </p:cNvSpPr>
            <p:nvPr/>
          </p:nvSpPr>
          <p:spPr>
            <a:xfrm>
              <a:off x="789113" y="5900050"/>
              <a:ext cx="2721388" cy="580958"/>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www.priory.herts.sch.uk</a:t>
              </a:r>
            </a:p>
          </p:txBody>
        </p:sp>
        <p:pic>
          <p:nvPicPr>
            <p:cNvPr id="14" name="Picture 8" descr="http://innovate.sca.ae/Content/agenda/website.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173" y="6016559"/>
              <a:ext cx="347940" cy="3479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970576" y="5941254"/>
            <a:ext cx="2236831" cy="461665"/>
          </a:xfrm>
          <a:prstGeom prst="rect">
            <a:avLst/>
          </a:prstGeom>
        </p:spPr>
        <p:txBody>
          <a:bodyPr wrap="none">
            <a:spAutoFit/>
          </a:bodyPr>
          <a:lstStyle/>
          <a:p>
            <a:pPr algn="ctr"/>
            <a:r>
              <a:rPr lang="en-GB" sz="2400" dirty="0">
                <a:solidFill>
                  <a:schemeClr val="bg1"/>
                </a:solidFill>
                <a:latin typeface="Calibri" panose="020F0502020204030204" pitchFamily="34" charset="0"/>
              </a:rPr>
              <a:t>27</a:t>
            </a:r>
            <a:r>
              <a:rPr lang="en-GB" sz="2400" baseline="30000" dirty="0">
                <a:solidFill>
                  <a:schemeClr val="bg1"/>
                </a:solidFill>
                <a:latin typeface="Calibri" panose="020F0502020204030204" pitchFamily="34" charset="0"/>
              </a:rPr>
              <a:t>th</a:t>
            </a:r>
            <a:r>
              <a:rPr lang="en-GB" sz="2400" dirty="0">
                <a:solidFill>
                  <a:schemeClr val="bg1"/>
                </a:solidFill>
                <a:latin typeface="Calibri" panose="020F0502020204030204" pitchFamily="34" charset="0"/>
              </a:rPr>
              <a:t> March 2025</a:t>
            </a:r>
          </a:p>
        </p:txBody>
      </p:sp>
    </p:spTree>
    <p:extLst>
      <p:ext uri="{BB962C8B-B14F-4D97-AF65-F5344CB8AC3E}">
        <p14:creationId xmlns:p14="http://schemas.microsoft.com/office/powerpoint/2010/main" val="140126234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Subjects With Additional Criteria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54373579"/>
              </p:ext>
            </p:extLst>
          </p:nvPr>
        </p:nvGraphicFramePr>
        <p:xfrm>
          <a:off x="838200" y="1686404"/>
          <a:ext cx="10515600" cy="4593376"/>
        </p:xfrm>
        <a:graphic>
          <a:graphicData uri="http://schemas.openxmlformats.org/drawingml/2006/table">
            <a:tbl>
              <a:tblPr firstRow="1" firstCol="1" bandRow="1"/>
              <a:tblGrid>
                <a:gridCol w="5268879">
                  <a:extLst>
                    <a:ext uri="{9D8B030D-6E8A-4147-A177-3AD203B41FA5}">
                      <a16:colId xmlns:a16="http://schemas.microsoft.com/office/drawing/2014/main" val="20000"/>
                    </a:ext>
                  </a:extLst>
                </a:gridCol>
                <a:gridCol w="5246721">
                  <a:extLst>
                    <a:ext uri="{9D8B030D-6E8A-4147-A177-3AD203B41FA5}">
                      <a16:colId xmlns:a16="http://schemas.microsoft.com/office/drawing/2014/main" val="20001"/>
                    </a:ext>
                  </a:extLst>
                </a:gridCol>
              </a:tblGrid>
              <a:tr h="491531">
                <a:tc>
                  <a:txBody>
                    <a:bodyPr/>
                    <a:lstStyle/>
                    <a:p>
                      <a:pPr marL="0" marR="0" algn="ctr">
                        <a:lnSpc>
                          <a:spcPct val="107000"/>
                        </a:lnSpc>
                        <a:spcBef>
                          <a:spcPts val="0"/>
                        </a:spcBef>
                        <a:spcAft>
                          <a:spcPts val="0"/>
                        </a:spcAft>
                      </a:pPr>
                      <a:r>
                        <a:rPr lang="en-GB" sz="2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Subject</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GB" sz="2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Criteria</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Computer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Maths</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Sociology*</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4 in English</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Psychology*</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 GCSE*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Music GCSE*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Minimum of grade 2 Music</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6004749"/>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Your Requests</a:t>
            </a:r>
          </a:p>
        </p:txBody>
      </p:sp>
      <p:sp>
        <p:nvSpPr>
          <p:cNvPr id="3" name="Content Placeholder 2"/>
          <p:cNvSpPr>
            <a:spLocks noGrp="1"/>
          </p:cNvSpPr>
          <p:nvPr>
            <p:ph idx="1"/>
          </p:nvPr>
        </p:nvSpPr>
        <p:spPr/>
        <p:txBody>
          <a:bodyPr>
            <a:normAutofit fontScale="85000" lnSpcReduction="20000"/>
          </a:bodyPr>
          <a:lstStyle/>
          <a:p>
            <a:pPr lvl="0">
              <a:lnSpc>
                <a:spcPct val="120000"/>
              </a:lnSpc>
            </a:pPr>
            <a:r>
              <a:rPr lang="en-GB" dirty="0"/>
              <a:t>Requests are made via the SIMS app</a:t>
            </a:r>
          </a:p>
          <a:p>
            <a:pPr lvl="0">
              <a:lnSpc>
                <a:spcPct val="120000"/>
              </a:lnSpc>
            </a:pPr>
            <a:r>
              <a:rPr lang="en-GB" dirty="0"/>
              <a:t>This will go live tomorrow</a:t>
            </a:r>
          </a:p>
          <a:p>
            <a:pPr lvl="0">
              <a:lnSpc>
                <a:spcPct val="120000"/>
              </a:lnSpc>
            </a:pPr>
            <a:r>
              <a:rPr lang="en-GB" dirty="0"/>
              <a:t>If you wish to study both History and Geography, you need to choose Geography in the </a:t>
            </a:r>
            <a:r>
              <a:rPr lang="en-GB" b="1" dirty="0"/>
              <a:t>Humanities</a:t>
            </a:r>
            <a:r>
              <a:rPr lang="en-GB" dirty="0"/>
              <a:t> request box, and History in the subject request box</a:t>
            </a:r>
          </a:p>
          <a:p>
            <a:pPr lvl="0">
              <a:lnSpc>
                <a:spcPct val="120000"/>
              </a:lnSpc>
            </a:pPr>
            <a:r>
              <a:rPr lang="en-GB" dirty="0"/>
              <a:t>You need to identify 4 subjects for Learning pathway 2, or 3 subjects for Learning Pathway 3.  One subject is a reserve. </a:t>
            </a:r>
          </a:p>
          <a:p>
            <a:pPr lvl="0">
              <a:lnSpc>
                <a:spcPct val="120000"/>
              </a:lnSpc>
            </a:pPr>
            <a:r>
              <a:rPr lang="en-GB" dirty="0"/>
              <a:t>Number them in order of preference</a:t>
            </a:r>
          </a:p>
          <a:p>
            <a:pPr lvl="0">
              <a:lnSpc>
                <a:spcPct val="120000"/>
              </a:lnSpc>
            </a:pPr>
            <a:r>
              <a:rPr lang="en-GB" dirty="0"/>
              <a:t>You can only pick one Design Technology subject, this includes Food and Nutrition </a:t>
            </a:r>
          </a:p>
          <a:p>
            <a:pPr lvl="0">
              <a:lnSpc>
                <a:spcPct val="120000"/>
              </a:lnSpc>
            </a:pPr>
            <a:r>
              <a:rPr lang="en-GB" dirty="0"/>
              <a:t>Deadline is Thursday 3</a:t>
            </a:r>
            <a:r>
              <a:rPr lang="en-GB" baseline="30000" dirty="0"/>
              <a:t>rd</a:t>
            </a:r>
            <a:r>
              <a:rPr lang="en-GB" dirty="0"/>
              <a:t> April </a:t>
            </a:r>
          </a:p>
          <a:p>
            <a:pPr>
              <a:lnSpc>
                <a:spcPct val="120000"/>
              </a:lnSpc>
            </a:pPr>
            <a:endParaRPr lang="en-GB" dirty="0"/>
          </a:p>
        </p:txBody>
      </p:sp>
      <p:pic>
        <p:nvPicPr>
          <p:cNvPr id="4" name="Picture 1" descr="image001">
            <a:extLst>
              <a:ext uri="{FF2B5EF4-FFF2-40B4-BE49-F238E27FC236}">
                <a16:creationId xmlns:a16="http://schemas.microsoft.com/office/drawing/2014/main" id="{7AA69AA0-690F-432D-B0DF-4FC41A2AF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475" y="1825625"/>
            <a:ext cx="18383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32538"/>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D1E110-9685-7547-42E3-AC9971850610}"/>
              </a:ext>
            </a:extLst>
          </p:cNvPr>
          <p:cNvPicPr>
            <a:picLocks noGrp="1" noChangeAspect="1"/>
          </p:cNvPicPr>
          <p:nvPr>
            <p:ph idx="1"/>
          </p:nvPr>
        </p:nvPicPr>
        <p:blipFill>
          <a:blip r:embed="rId2"/>
          <a:srcRect t="5584"/>
          <a:stretch/>
        </p:blipFill>
        <p:spPr>
          <a:xfrm>
            <a:off x="338903" y="672860"/>
            <a:ext cx="11514193" cy="5362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43424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Pathways</a:t>
            </a:r>
            <a:endParaRPr lang="en-GB" altLang="en-US" dirty="0"/>
          </a:p>
        </p:txBody>
      </p:sp>
      <p:sp>
        <p:nvSpPr>
          <p:cNvPr id="4099" name="Content Placeholder 2"/>
          <p:cNvSpPr>
            <a:spLocks noGrp="1"/>
          </p:cNvSpPr>
          <p:nvPr>
            <p:ph idx="1"/>
          </p:nvPr>
        </p:nvSpPr>
        <p:spPr/>
        <p:txBody>
          <a:bodyPr>
            <a:normAutofit fontScale="85000" lnSpcReduction="20000"/>
          </a:bodyPr>
          <a:lstStyle/>
          <a:p>
            <a:pPr>
              <a:lnSpc>
                <a:spcPct val="100000"/>
              </a:lnSpc>
            </a:pPr>
            <a:r>
              <a:rPr lang="en-GB" altLang="en-US" dirty="0"/>
              <a:t>Within the pathways the subject requests are ‘open’ – they are not yet in blocks.</a:t>
            </a:r>
          </a:p>
          <a:p>
            <a:pPr>
              <a:lnSpc>
                <a:spcPct val="100000"/>
              </a:lnSpc>
            </a:pPr>
            <a:r>
              <a:rPr lang="en-GB" altLang="en-US" dirty="0"/>
              <a:t>Once students submit their requests (3</a:t>
            </a:r>
            <a:r>
              <a:rPr lang="en-GB" altLang="en-US" baseline="30000" dirty="0"/>
              <a:t>rd</a:t>
            </a:r>
            <a:r>
              <a:rPr lang="en-GB" altLang="en-US" dirty="0"/>
              <a:t> April) and once the interviews have taken place then we block the subjects.</a:t>
            </a:r>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r>
              <a:rPr lang="en-GB" altLang="en-US" dirty="0"/>
              <a:t>We aim to maximise ‘top 3’ requests but some students will need to study their reserve subject.</a:t>
            </a:r>
          </a:p>
        </p:txBody>
      </p:sp>
      <p:graphicFrame>
        <p:nvGraphicFramePr>
          <p:cNvPr id="3" name="Table 2"/>
          <p:cNvGraphicFramePr>
            <a:graphicFrameLocks noGrp="1"/>
          </p:cNvGraphicFramePr>
          <p:nvPr>
            <p:extLst>
              <p:ext uri="{D42A27DB-BD31-4B8C-83A1-F6EECF244321}">
                <p14:modId xmlns:p14="http://schemas.microsoft.com/office/powerpoint/2010/main" val="1162683439"/>
              </p:ext>
            </p:extLst>
          </p:nvPr>
        </p:nvGraphicFramePr>
        <p:xfrm>
          <a:off x="2734656" y="3180497"/>
          <a:ext cx="5725160" cy="1765682"/>
        </p:xfrm>
        <a:graphic>
          <a:graphicData uri="http://schemas.openxmlformats.org/drawingml/2006/table">
            <a:tbl>
              <a:tblPr firstRow="1" firstCol="1" bandRow="1"/>
              <a:tblGrid>
                <a:gridCol w="1908175">
                  <a:extLst>
                    <a:ext uri="{9D8B030D-6E8A-4147-A177-3AD203B41FA5}">
                      <a16:colId xmlns:a16="http://schemas.microsoft.com/office/drawing/2014/main" val="4187790185"/>
                    </a:ext>
                  </a:extLst>
                </a:gridCol>
                <a:gridCol w="1908175">
                  <a:extLst>
                    <a:ext uri="{9D8B030D-6E8A-4147-A177-3AD203B41FA5}">
                      <a16:colId xmlns:a16="http://schemas.microsoft.com/office/drawing/2014/main" val="1309713192"/>
                    </a:ext>
                  </a:extLst>
                </a:gridCol>
                <a:gridCol w="1908810">
                  <a:extLst>
                    <a:ext uri="{9D8B030D-6E8A-4147-A177-3AD203B41FA5}">
                      <a16:colId xmlns:a16="http://schemas.microsoft.com/office/drawing/2014/main" val="1692429212"/>
                    </a:ext>
                  </a:extLst>
                </a:gridCol>
              </a:tblGrid>
              <a:tr h="0">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Block 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Block B</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Block 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8854551"/>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Art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Art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Spanish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0511735"/>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Computing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Computing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Business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632340"/>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French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Food and Nutrition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French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283168"/>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Food and Nutrition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Creative Computing NCFE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Health and Social Care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110957"/>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History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Music Practice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Media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067458"/>
                  </a:ext>
                </a:extLst>
              </a:tr>
            </a:tbl>
          </a:graphicData>
        </a:graphic>
      </p:graphicFrame>
    </p:spTree>
    <p:extLst>
      <p:ext uri="{BB962C8B-B14F-4D97-AF65-F5344CB8AC3E}">
        <p14:creationId xmlns:p14="http://schemas.microsoft.com/office/powerpoint/2010/main" val="255892920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  Grade Comparison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7753659"/>
              </p:ext>
            </p:extLst>
          </p:nvPr>
        </p:nvGraphicFramePr>
        <p:xfrm>
          <a:off x="838200" y="1795550"/>
          <a:ext cx="1971502" cy="4610331"/>
        </p:xfrm>
        <a:graphic>
          <a:graphicData uri="http://schemas.openxmlformats.org/drawingml/2006/table">
            <a:tbl>
              <a:tblPr firstRow="1" bandRow="1">
                <a:tableStyleId>{5C22544A-7EE6-4342-B048-85BDC9FD1C3A}</a:tableStyleId>
              </a:tblPr>
              <a:tblGrid>
                <a:gridCol w="1971502">
                  <a:extLst>
                    <a:ext uri="{9D8B030D-6E8A-4147-A177-3AD203B41FA5}">
                      <a16:colId xmlns:a16="http://schemas.microsoft.com/office/drawing/2014/main" val="3070227709"/>
                    </a:ext>
                  </a:extLst>
                </a:gridCol>
              </a:tblGrid>
              <a:tr h="400916">
                <a:tc>
                  <a:txBody>
                    <a:bodyPr/>
                    <a:lstStyle/>
                    <a:p>
                      <a:r>
                        <a:rPr lang="en-GB" dirty="0"/>
                        <a:t>NEW</a:t>
                      </a:r>
                      <a:r>
                        <a:rPr lang="en-GB" baseline="0" dirty="0"/>
                        <a:t> GCSE</a:t>
                      </a:r>
                      <a:endParaRPr lang="en-GB" dirty="0"/>
                    </a:p>
                  </a:txBody>
                  <a:tcPr/>
                </a:tc>
                <a:extLst>
                  <a:ext uri="{0D108BD9-81ED-4DB2-BD59-A6C34878D82A}">
                    <a16:rowId xmlns:a16="http://schemas.microsoft.com/office/drawing/2014/main" val="1622559313"/>
                  </a:ext>
                </a:extLst>
              </a:tr>
              <a:tr h="313979">
                <a:tc>
                  <a:txBody>
                    <a:bodyPr/>
                    <a:lstStyle/>
                    <a:p>
                      <a:r>
                        <a:rPr lang="en-GB" dirty="0"/>
                        <a:t>9</a:t>
                      </a:r>
                    </a:p>
                  </a:txBody>
                  <a:tcPr/>
                </a:tc>
                <a:extLst>
                  <a:ext uri="{0D108BD9-81ED-4DB2-BD59-A6C34878D82A}">
                    <a16:rowId xmlns:a16="http://schemas.microsoft.com/office/drawing/2014/main" val="3739733845"/>
                  </a:ext>
                </a:extLst>
              </a:tr>
              <a:tr h="313979">
                <a:tc>
                  <a:txBody>
                    <a:bodyPr/>
                    <a:lstStyle/>
                    <a:p>
                      <a:r>
                        <a:rPr lang="en-GB" dirty="0"/>
                        <a:t>8</a:t>
                      </a:r>
                    </a:p>
                  </a:txBody>
                  <a:tcPr/>
                </a:tc>
                <a:extLst>
                  <a:ext uri="{0D108BD9-81ED-4DB2-BD59-A6C34878D82A}">
                    <a16:rowId xmlns:a16="http://schemas.microsoft.com/office/drawing/2014/main" val="2589154678"/>
                  </a:ext>
                </a:extLst>
              </a:tr>
              <a:tr h="370840">
                <a:tc>
                  <a:txBody>
                    <a:bodyPr/>
                    <a:lstStyle/>
                    <a:p>
                      <a:r>
                        <a:rPr lang="en-GB" dirty="0"/>
                        <a:t>7</a:t>
                      </a:r>
                    </a:p>
                  </a:txBody>
                  <a:tcPr/>
                </a:tc>
                <a:extLst>
                  <a:ext uri="{0D108BD9-81ED-4DB2-BD59-A6C34878D82A}">
                    <a16:rowId xmlns:a16="http://schemas.microsoft.com/office/drawing/2014/main" val="4061615296"/>
                  </a:ext>
                </a:extLst>
              </a:tr>
              <a:tr h="500091">
                <a:tc>
                  <a:txBody>
                    <a:bodyPr/>
                    <a:lstStyle/>
                    <a:p>
                      <a:r>
                        <a:rPr lang="en-GB" dirty="0"/>
                        <a:t>6</a:t>
                      </a:r>
                    </a:p>
                  </a:txBody>
                  <a:tcPr/>
                </a:tc>
                <a:extLst>
                  <a:ext uri="{0D108BD9-81ED-4DB2-BD59-A6C34878D82A}">
                    <a16:rowId xmlns:a16="http://schemas.microsoft.com/office/drawing/2014/main" val="134141422"/>
                  </a:ext>
                </a:extLst>
              </a:tr>
              <a:tr h="473825">
                <a:tc>
                  <a:txBody>
                    <a:bodyPr/>
                    <a:lstStyle/>
                    <a:p>
                      <a:r>
                        <a:rPr lang="en-GB" dirty="0"/>
                        <a:t>5 (Strong pass)</a:t>
                      </a:r>
                    </a:p>
                  </a:txBody>
                  <a:tcPr/>
                </a:tc>
                <a:extLst>
                  <a:ext uri="{0D108BD9-81ED-4DB2-BD59-A6C34878D82A}">
                    <a16:rowId xmlns:a16="http://schemas.microsoft.com/office/drawing/2014/main" val="2708330097"/>
                  </a:ext>
                </a:extLst>
              </a:tr>
              <a:tr h="390699">
                <a:tc>
                  <a:txBody>
                    <a:bodyPr/>
                    <a:lstStyle/>
                    <a:p>
                      <a:r>
                        <a:rPr lang="en-GB" dirty="0"/>
                        <a:t>4 (Standard pass)</a:t>
                      </a:r>
                    </a:p>
                  </a:txBody>
                  <a:tcPr/>
                </a:tc>
                <a:extLst>
                  <a:ext uri="{0D108BD9-81ED-4DB2-BD59-A6C34878D82A}">
                    <a16:rowId xmlns:a16="http://schemas.microsoft.com/office/drawing/2014/main" val="1824717324"/>
                  </a:ext>
                </a:extLst>
              </a:tr>
              <a:tr h="440575">
                <a:tc>
                  <a:txBody>
                    <a:bodyPr/>
                    <a:lstStyle/>
                    <a:p>
                      <a:r>
                        <a:rPr lang="en-GB" dirty="0"/>
                        <a:t>3</a:t>
                      </a:r>
                    </a:p>
                  </a:txBody>
                  <a:tcPr/>
                </a:tc>
                <a:extLst>
                  <a:ext uri="{0D108BD9-81ED-4DB2-BD59-A6C34878D82A}">
                    <a16:rowId xmlns:a16="http://schemas.microsoft.com/office/drawing/2014/main" val="1446642269"/>
                  </a:ext>
                </a:extLst>
              </a:tr>
              <a:tr h="452121">
                <a:tc>
                  <a:txBody>
                    <a:bodyPr/>
                    <a:lstStyle/>
                    <a:p>
                      <a:r>
                        <a:rPr lang="en-GB" dirty="0"/>
                        <a:t>2</a:t>
                      </a:r>
                    </a:p>
                  </a:txBody>
                  <a:tcPr/>
                </a:tc>
                <a:extLst>
                  <a:ext uri="{0D108BD9-81ED-4DB2-BD59-A6C34878D82A}">
                    <a16:rowId xmlns:a16="http://schemas.microsoft.com/office/drawing/2014/main" val="972982869"/>
                  </a:ext>
                </a:extLst>
              </a:tr>
              <a:tr h="478904">
                <a:tc>
                  <a:txBody>
                    <a:bodyPr/>
                    <a:lstStyle/>
                    <a:p>
                      <a:r>
                        <a:rPr lang="en-GB" dirty="0"/>
                        <a:t>1</a:t>
                      </a:r>
                    </a:p>
                  </a:txBody>
                  <a:tcPr/>
                </a:tc>
                <a:extLst>
                  <a:ext uri="{0D108BD9-81ED-4DB2-BD59-A6C34878D82A}">
                    <a16:rowId xmlns:a16="http://schemas.microsoft.com/office/drawing/2014/main" val="1087680687"/>
                  </a:ext>
                </a:extLst>
              </a:tr>
              <a:tr h="370840">
                <a:tc>
                  <a:txBody>
                    <a:bodyPr/>
                    <a:lstStyle/>
                    <a:p>
                      <a:r>
                        <a:rPr lang="en-GB" dirty="0"/>
                        <a:t>UNGRADED</a:t>
                      </a:r>
                    </a:p>
                  </a:txBody>
                  <a:tcPr/>
                </a:tc>
                <a:extLst>
                  <a:ext uri="{0D108BD9-81ED-4DB2-BD59-A6C34878D82A}">
                    <a16:rowId xmlns:a16="http://schemas.microsoft.com/office/drawing/2014/main" val="36328596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18569781"/>
              </p:ext>
            </p:extLst>
          </p:nvPr>
        </p:nvGraphicFramePr>
        <p:xfrm>
          <a:off x="4414058" y="1797853"/>
          <a:ext cx="1895302" cy="4686074"/>
        </p:xfrm>
        <a:graphic>
          <a:graphicData uri="http://schemas.openxmlformats.org/drawingml/2006/table">
            <a:tbl>
              <a:tblPr firstRow="1" bandRow="1">
                <a:tableStyleId>{5C22544A-7EE6-4342-B048-85BDC9FD1C3A}</a:tableStyleId>
              </a:tblPr>
              <a:tblGrid>
                <a:gridCol w="1895302">
                  <a:extLst>
                    <a:ext uri="{9D8B030D-6E8A-4147-A177-3AD203B41FA5}">
                      <a16:colId xmlns:a16="http://schemas.microsoft.com/office/drawing/2014/main" val="1321664289"/>
                    </a:ext>
                  </a:extLst>
                </a:gridCol>
              </a:tblGrid>
              <a:tr h="370130">
                <a:tc>
                  <a:txBody>
                    <a:bodyPr/>
                    <a:lstStyle/>
                    <a:p>
                      <a:r>
                        <a:rPr lang="en-GB" dirty="0"/>
                        <a:t>OLD</a:t>
                      </a:r>
                      <a:r>
                        <a:rPr lang="en-GB" baseline="0" dirty="0"/>
                        <a:t> GCSEs</a:t>
                      </a:r>
                      <a:endParaRPr lang="en-GB" dirty="0"/>
                    </a:p>
                  </a:txBody>
                  <a:tcPr/>
                </a:tc>
                <a:extLst>
                  <a:ext uri="{0D108BD9-81ED-4DB2-BD59-A6C34878D82A}">
                    <a16:rowId xmlns:a16="http://schemas.microsoft.com/office/drawing/2014/main" val="106721954"/>
                  </a:ext>
                </a:extLst>
              </a:tr>
              <a:tr h="736516">
                <a:tc>
                  <a:txBody>
                    <a:bodyPr/>
                    <a:lstStyle/>
                    <a:p>
                      <a:r>
                        <a:rPr lang="en-GB" dirty="0"/>
                        <a:t>A*</a:t>
                      </a:r>
                    </a:p>
                  </a:txBody>
                  <a:tcPr/>
                </a:tc>
                <a:extLst>
                  <a:ext uri="{0D108BD9-81ED-4DB2-BD59-A6C34878D82A}">
                    <a16:rowId xmlns:a16="http://schemas.microsoft.com/office/drawing/2014/main" val="1597503271"/>
                  </a:ext>
                </a:extLst>
              </a:tr>
              <a:tr h="370130">
                <a:tc>
                  <a:txBody>
                    <a:bodyPr/>
                    <a:lstStyle/>
                    <a:p>
                      <a:r>
                        <a:rPr lang="en-GB" dirty="0"/>
                        <a:t>A</a:t>
                      </a:r>
                    </a:p>
                  </a:txBody>
                  <a:tcPr/>
                </a:tc>
                <a:extLst>
                  <a:ext uri="{0D108BD9-81ED-4DB2-BD59-A6C34878D82A}">
                    <a16:rowId xmlns:a16="http://schemas.microsoft.com/office/drawing/2014/main" val="683099138"/>
                  </a:ext>
                </a:extLst>
              </a:tr>
              <a:tr h="758237">
                <a:tc>
                  <a:txBody>
                    <a:bodyPr/>
                    <a:lstStyle/>
                    <a:p>
                      <a:r>
                        <a:rPr lang="en-GB" dirty="0"/>
                        <a:t>B</a:t>
                      </a:r>
                    </a:p>
                  </a:txBody>
                  <a:tcPr/>
                </a:tc>
                <a:extLst>
                  <a:ext uri="{0D108BD9-81ED-4DB2-BD59-A6C34878D82A}">
                    <a16:rowId xmlns:a16="http://schemas.microsoft.com/office/drawing/2014/main" val="670366954"/>
                  </a:ext>
                </a:extLst>
              </a:tr>
              <a:tr h="622261">
                <a:tc>
                  <a:txBody>
                    <a:bodyPr/>
                    <a:lstStyle/>
                    <a:p>
                      <a:r>
                        <a:rPr lang="en-GB" dirty="0"/>
                        <a:t>C</a:t>
                      </a:r>
                    </a:p>
                  </a:txBody>
                  <a:tcPr/>
                </a:tc>
                <a:extLst>
                  <a:ext uri="{0D108BD9-81ED-4DB2-BD59-A6C34878D82A}">
                    <a16:rowId xmlns:a16="http://schemas.microsoft.com/office/drawing/2014/main" val="1203438759"/>
                  </a:ext>
                </a:extLst>
              </a:tr>
              <a:tr h="365060">
                <a:tc>
                  <a:txBody>
                    <a:bodyPr/>
                    <a:lstStyle/>
                    <a:p>
                      <a:r>
                        <a:rPr lang="en-GB" dirty="0"/>
                        <a:t>D</a:t>
                      </a:r>
                    </a:p>
                  </a:txBody>
                  <a:tcPr/>
                </a:tc>
                <a:extLst>
                  <a:ext uri="{0D108BD9-81ED-4DB2-BD59-A6C34878D82A}">
                    <a16:rowId xmlns:a16="http://schemas.microsoft.com/office/drawing/2014/main" val="3836335151"/>
                  </a:ext>
                </a:extLst>
              </a:tr>
              <a:tr h="365060">
                <a:tc>
                  <a:txBody>
                    <a:bodyPr/>
                    <a:lstStyle/>
                    <a:p>
                      <a:r>
                        <a:rPr lang="en-GB" dirty="0"/>
                        <a:t>E</a:t>
                      </a:r>
                    </a:p>
                  </a:txBody>
                  <a:tcPr/>
                </a:tc>
                <a:extLst>
                  <a:ext uri="{0D108BD9-81ED-4DB2-BD59-A6C34878D82A}">
                    <a16:rowId xmlns:a16="http://schemas.microsoft.com/office/drawing/2014/main" val="4170805143"/>
                  </a:ext>
                </a:extLst>
              </a:tr>
              <a:tr h="365060">
                <a:tc>
                  <a:txBody>
                    <a:bodyPr/>
                    <a:lstStyle/>
                    <a:p>
                      <a:r>
                        <a:rPr lang="en-GB" dirty="0"/>
                        <a:t>F</a:t>
                      </a:r>
                    </a:p>
                  </a:txBody>
                  <a:tcPr/>
                </a:tc>
                <a:extLst>
                  <a:ext uri="{0D108BD9-81ED-4DB2-BD59-A6C34878D82A}">
                    <a16:rowId xmlns:a16="http://schemas.microsoft.com/office/drawing/2014/main" val="2493814079"/>
                  </a:ext>
                </a:extLst>
              </a:tr>
              <a:tr h="365060">
                <a:tc>
                  <a:txBody>
                    <a:bodyPr/>
                    <a:lstStyle/>
                    <a:p>
                      <a:r>
                        <a:rPr lang="en-GB" dirty="0"/>
                        <a:t>G</a:t>
                      </a:r>
                    </a:p>
                  </a:txBody>
                  <a:tcPr/>
                </a:tc>
                <a:extLst>
                  <a:ext uri="{0D108BD9-81ED-4DB2-BD59-A6C34878D82A}">
                    <a16:rowId xmlns:a16="http://schemas.microsoft.com/office/drawing/2014/main" val="2717455318"/>
                  </a:ext>
                </a:extLst>
              </a:tr>
              <a:tr h="365060">
                <a:tc>
                  <a:txBody>
                    <a:bodyPr/>
                    <a:lstStyle/>
                    <a:p>
                      <a:r>
                        <a:rPr lang="en-GB" dirty="0"/>
                        <a:t>UNGRADED</a:t>
                      </a:r>
                    </a:p>
                  </a:txBody>
                  <a:tcPr/>
                </a:tc>
                <a:extLst>
                  <a:ext uri="{0D108BD9-81ED-4DB2-BD59-A6C34878D82A}">
                    <a16:rowId xmlns:a16="http://schemas.microsoft.com/office/drawing/2014/main" val="46208355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53208283"/>
              </p:ext>
            </p:extLst>
          </p:nvPr>
        </p:nvGraphicFramePr>
        <p:xfrm>
          <a:off x="8381538" y="1801351"/>
          <a:ext cx="1951182" cy="4624388"/>
        </p:xfrm>
        <a:graphic>
          <a:graphicData uri="http://schemas.openxmlformats.org/drawingml/2006/table">
            <a:tbl>
              <a:tblPr firstRow="1" bandRow="1">
                <a:tableStyleId>{5C22544A-7EE6-4342-B048-85BDC9FD1C3A}</a:tableStyleId>
              </a:tblPr>
              <a:tblGrid>
                <a:gridCol w="1951182">
                  <a:extLst>
                    <a:ext uri="{9D8B030D-6E8A-4147-A177-3AD203B41FA5}">
                      <a16:colId xmlns:a16="http://schemas.microsoft.com/office/drawing/2014/main" val="1321664289"/>
                    </a:ext>
                  </a:extLst>
                </a:gridCol>
              </a:tblGrid>
              <a:tr h="413229">
                <a:tc>
                  <a:txBody>
                    <a:bodyPr/>
                    <a:lstStyle/>
                    <a:p>
                      <a:r>
                        <a:rPr lang="en-GB" dirty="0"/>
                        <a:t>VOCATIONAL</a:t>
                      </a:r>
                    </a:p>
                  </a:txBody>
                  <a:tcPr/>
                </a:tc>
                <a:extLst>
                  <a:ext uri="{0D108BD9-81ED-4DB2-BD59-A6C34878D82A}">
                    <a16:rowId xmlns:a16="http://schemas.microsoft.com/office/drawing/2014/main" val="106721954"/>
                  </a:ext>
                </a:extLst>
              </a:tr>
              <a:tr h="713245">
                <a:tc>
                  <a:txBody>
                    <a:bodyPr/>
                    <a:lstStyle/>
                    <a:p>
                      <a:r>
                        <a:rPr lang="en-GB" dirty="0"/>
                        <a:t>DISTINCTION</a:t>
                      </a:r>
                    </a:p>
                    <a:p>
                      <a:endParaRPr lang="en-GB" dirty="0"/>
                    </a:p>
                  </a:txBody>
                  <a:tcPr/>
                </a:tc>
                <a:extLst>
                  <a:ext uri="{0D108BD9-81ED-4DB2-BD59-A6C34878D82A}">
                    <a16:rowId xmlns:a16="http://schemas.microsoft.com/office/drawing/2014/main" val="1597503271"/>
                  </a:ext>
                </a:extLst>
              </a:tr>
              <a:tr h="713245">
                <a:tc>
                  <a:txBody>
                    <a:bodyPr/>
                    <a:lstStyle/>
                    <a:p>
                      <a:r>
                        <a:rPr lang="en-GB" dirty="0"/>
                        <a:t>MERIT</a:t>
                      </a:r>
                    </a:p>
                    <a:p>
                      <a:endParaRPr lang="en-GB" dirty="0"/>
                    </a:p>
                  </a:txBody>
                  <a:tcPr/>
                </a:tc>
                <a:extLst>
                  <a:ext uri="{0D108BD9-81ED-4DB2-BD59-A6C34878D82A}">
                    <a16:rowId xmlns:a16="http://schemas.microsoft.com/office/drawing/2014/main" val="683099138"/>
                  </a:ext>
                </a:extLst>
              </a:tr>
              <a:tr h="964182">
                <a:tc>
                  <a:txBody>
                    <a:bodyPr/>
                    <a:lstStyle/>
                    <a:p>
                      <a:r>
                        <a:rPr lang="en-GB" dirty="0"/>
                        <a:t>PASS</a:t>
                      </a:r>
                    </a:p>
                    <a:p>
                      <a:endParaRPr lang="en-GB" dirty="0"/>
                    </a:p>
                  </a:txBody>
                  <a:tcPr/>
                </a:tc>
                <a:extLst>
                  <a:ext uri="{0D108BD9-81ED-4DB2-BD59-A6C34878D82A}">
                    <a16:rowId xmlns:a16="http://schemas.microsoft.com/office/drawing/2014/main" val="670366954"/>
                  </a:ext>
                </a:extLst>
              </a:tr>
              <a:tr h="1454727">
                <a:tc>
                  <a:txBody>
                    <a:bodyPr/>
                    <a:lstStyle/>
                    <a:p>
                      <a:r>
                        <a:rPr lang="en-GB" dirty="0"/>
                        <a:t>LEVEL 1</a:t>
                      </a:r>
                      <a:r>
                        <a:rPr lang="en-GB" baseline="0" dirty="0"/>
                        <a:t> PASS</a:t>
                      </a:r>
                    </a:p>
                    <a:p>
                      <a:endParaRPr lang="en-GB" baseline="0" dirty="0"/>
                    </a:p>
                    <a:p>
                      <a:endParaRPr lang="en-GB" dirty="0"/>
                    </a:p>
                  </a:txBody>
                  <a:tcPr/>
                </a:tc>
                <a:extLst>
                  <a:ext uri="{0D108BD9-81ED-4DB2-BD59-A6C34878D82A}">
                    <a16:rowId xmlns:a16="http://schemas.microsoft.com/office/drawing/2014/main" val="1203438759"/>
                  </a:ext>
                </a:extLst>
              </a:tr>
              <a:tr h="299258">
                <a:tc>
                  <a:txBody>
                    <a:bodyPr/>
                    <a:lstStyle/>
                    <a:p>
                      <a:r>
                        <a:rPr lang="en-GB" dirty="0"/>
                        <a:t>UNGRADED</a:t>
                      </a:r>
                    </a:p>
                  </a:txBody>
                  <a:tcPr/>
                </a:tc>
                <a:extLst>
                  <a:ext uri="{0D108BD9-81ED-4DB2-BD59-A6C34878D82A}">
                    <a16:rowId xmlns:a16="http://schemas.microsoft.com/office/drawing/2014/main" val="3836335151"/>
                  </a:ext>
                </a:extLst>
              </a:tr>
            </a:tbl>
          </a:graphicData>
        </a:graphic>
      </p:graphicFrame>
    </p:spTree>
    <p:extLst>
      <p:ext uri="{BB962C8B-B14F-4D97-AF65-F5344CB8AC3E}">
        <p14:creationId xmlns:p14="http://schemas.microsoft.com/office/powerpoint/2010/main" val="245663293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Assessment</a:t>
            </a:r>
            <a:endParaRPr lang="en-GB" altLang="en-US" dirty="0"/>
          </a:p>
        </p:txBody>
      </p:sp>
      <p:sp>
        <p:nvSpPr>
          <p:cNvPr id="4099" name="Content Placeholder 2"/>
          <p:cNvSpPr>
            <a:spLocks noGrp="1"/>
          </p:cNvSpPr>
          <p:nvPr>
            <p:ph idx="1"/>
          </p:nvPr>
        </p:nvSpPr>
        <p:spPr/>
        <p:txBody>
          <a:bodyPr/>
          <a:lstStyle/>
          <a:p>
            <a:r>
              <a:rPr lang="en-GB" altLang="en-US" dirty="0"/>
              <a:t>GCSE subjects – all exams at the end of year 11.</a:t>
            </a:r>
          </a:p>
          <a:p>
            <a:r>
              <a:rPr lang="en-GB" altLang="en-US" dirty="0"/>
              <a:t>Students will need to return in September and be ready for the hard work ahead.  They will be covering topics which may be only briefly revisited before their exams at the end of Year 11.</a:t>
            </a:r>
          </a:p>
          <a:p>
            <a:r>
              <a:rPr lang="en-GB" altLang="en-US" dirty="0"/>
              <a:t>Reading skills need to be good!</a:t>
            </a:r>
          </a:p>
          <a:p>
            <a:r>
              <a:rPr lang="en-GB" altLang="en-US" dirty="0"/>
              <a:t>OCR National and BTEC Courses have an exam which accounts for 25 – 40% of the qualification. The remaining % is coursework. </a:t>
            </a:r>
          </a:p>
        </p:txBody>
      </p:sp>
    </p:spTree>
    <p:extLst>
      <p:ext uri="{BB962C8B-B14F-4D97-AF65-F5344CB8AC3E}">
        <p14:creationId xmlns:p14="http://schemas.microsoft.com/office/powerpoint/2010/main" val="385646074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21" t="11902" r="1792" b="6950"/>
          <a:stretch/>
        </p:blipFill>
        <p:spPr>
          <a:xfrm>
            <a:off x="-9525" y="-9525"/>
            <a:ext cx="12192000" cy="687705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Rectangle 2"/>
          <p:cNvSpPr>
            <a:spLocks noGrp="1" noChangeArrowheads="1"/>
          </p:cNvSpPr>
          <p:nvPr>
            <p:ph type="title"/>
          </p:nvPr>
        </p:nvSpPr>
        <p:spPr/>
        <p:txBody>
          <a:bodyPr/>
          <a:lstStyle/>
          <a:p>
            <a:r>
              <a:rPr lang="en-GB"/>
              <a:t>Which Direction?</a:t>
            </a:r>
            <a:endParaRPr lang="en-GB" dirty="0"/>
          </a:p>
        </p:txBody>
      </p:sp>
      <p:sp>
        <p:nvSpPr>
          <p:cNvPr id="10" name="Text Placeholder 9"/>
          <p:cNvSpPr>
            <a:spLocks noGrp="1"/>
          </p:cNvSpPr>
          <p:nvPr>
            <p:ph type="body" sz="quarter" idx="1"/>
          </p:nvPr>
        </p:nvSpPr>
        <p:spPr/>
        <p:txBody>
          <a:bodyPr>
            <a:normAutofit fontScale="70000" lnSpcReduction="20000"/>
          </a:bodyPr>
          <a:lstStyle/>
          <a:p>
            <a:pPr marL="0" indent="0" algn="ctr">
              <a:lnSpc>
                <a:spcPct val="150000"/>
              </a:lnSpc>
              <a:buNone/>
            </a:pPr>
            <a:r>
              <a:rPr lang="en-GB" sz="6600" dirty="0"/>
              <a:t>School?</a:t>
            </a:r>
          </a:p>
          <a:p>
            <a:pPr marL="0" indent="0" algn="ctr">
              <a:lnSpc>
                <a:spcPct val="150000"/>
              </a:lnSpc>
              <a:buNone/>
            </a:pPr>
            <a:r>
              <a:rPr lang="en-GB" sz="6600" dirty="0"/>
              <a:t>College?</a:t>
            </a:r>
          </a:p>
          <a:p>
            <a:pPr marL="0" indent="0" algn="ctr">
              <a:lnSpc>
                <a:spcPct val="150000"/>
              </a:lnSpc>
              <a:buNone/>
            </a:pPr>
            <a:r>
              <a:rPr lang="en-GB" sz="6600" dirty="0"/>
              <a:t>Apprenticeship?</a:t>
            </a:r>
          </a:p>
          <a:p>
            <a:pPr marL="0" indent="0" algn="ctr">
              <a:lnSpc>
                <a:spcPct val="150000"/>
              </a:lnSpc>
              <a:buNone/>
            </a:pPr>
            <a:r>
              <a:rPr lang="en-GB" sz="6600" dirty="0"/>
              <a:t>T Levels </a:t>
            </a:r>
          </a:p>
        </p:txBody>
      </p:sp>
    </p:spTree>
    <p:extLst>
      <p:ext uri="{BB962C8B-B14F-4D97-AF65-F5344CB8AC3E}">
        <p14:creationId xmlns:p14="http://schemas.microsoft.com/office/powerpoint/2010/main" val="8962340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51584" y="344022"/>
            <a:ext cx="7921621" cy="4835949"/>
            <a:chOff x="189038" y="202706"/>
            <a:chExt cx="7921621" cy="4835949"/>
          </a:xfrm>
        </p:grpSpPr>
        <p:sp>
          <p:nvSpPr>
            <p:cNvPr id="13318" name="AutoShape 22"/>
            <p:cNvSpPr>
              <a:spLocks noChangeArrowheads="1"/>
            </p:cNvSpPr>
            <p:nvPr/>
          </p:nvSpPr>
          <p:spPr bwMode="auto">
            <a:xfrm>
              <a:off x="189038" y="3426671"/>
              <a:ext cx="2592387" cy="1152525"/>
            </a:xfrm>
            <a:prstGeom prst="homePlate">
              <a:avLst>
                <a:gd name="adj" fmla="val 56233"/>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Learning Pathway </a:t>
              </a:r>
              <a:r>
                <a:rPr lang="en-GB" altLang="en-US" sz="1800" b="1" u="sng" dirty="0">
                  <a:latin typeface="+mn-lt"/>
                </a:rPr>
                <a:t>3</a:t>
              </a:r>
            </a:p>
            <a:p>
              <a:pPr algn="ctr" eaLnBrk="1" hangingPunct="1">
                <a:spcBef>
                  <a:spcPct val="0"/>
                </a:spcBef>
                <a:buFontTx/>
                <a:buNone/>
              </a:pPr>
              <a:r>
                <a:rPr lang="en-GB" altLang="en-US" sz="1800" dirty="0">
                  <a:latin typeface="+mn-lt"/>
                </a:rPr>
                <a:t>Level 2</a:t>
              </a:r>
            </a:p>
          </p:txBody>
        </p:sp>
        <p:sp>
          <p:nvSpPr>
            <p:cNvPr id="13319" name="AutoShape 23"/>
            <p:cNvSpPr>
              <a:spLocks noChangeArrowheads="1"/>
            </p:cNvSpPr>
            <p:nvPr/>
          </p:nvSpPr>
          <p:spPr bwMode="auto">
            <a:xfrm>
              <a:off x="189038" y="1814689"/>
              <a:ext cx="2592387" cy="1152525"/>
            </a:xfrm>
            <a:prstGeom prst="homePlate">
              <a:avLst>
                <a:gd name="adj" fmla="val 56233"/>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Learning Pathway</a:t>
              </a:r>
              <a:r>
                <a:rPr lang="en-GB" altLang="en-US" sz="1800" b="1" dirty="0">
                  <a:latin typeface="+mn-lt"/>
                </a:rPr>
                <a:t> </a:t>
              </a:r>
              <a:r>
                <a:rPr lang="en-GB" altLang="en-US" sz="1800" b="1" u="sng" dirty="0">
                  <a:latin typeface="+mn-lt"/>
                </a:rPr>
                <a:t>2</a:t>
              </a:r>
            </a:p>
            <a:p>
              <a:pPr algn="ctr" eaLnBrk="1" hangingPunct="1">
                <a:spcBef>
                  <a:spcPct val="0"/>
                </a:spcBef>
                <a:buFontTx/>
                <a:buNone/>
              </a:pPr>
              <a:r>
                <a:rPr lang="en-GB" altLang="en-US" sz="1800" dirty="0">
                  <a:latin typeface="+mn-lt"/>
                </a:rPr>
                <a:t>Level 2</a:t>
              </a:r>
            </a:p>
          </p:txBody>
        </p:sp>
        <p:sp>
          <p:nvSpPr>
            <p:cNvPr id="13320" name="AutoShape 24"/>
            <p:cNvSpPr>
              <a:spLocks noChangeArrowheads="1"/>
            </p:cNvSpPr>
            <p:nvPr/>
          </p:nvSpPr>
          <p:spPr bwMode="auto">
            <a:xfrm>
              <a:off x="189040" y="202707"/>
              <a:ext cx="2592387" cy="1152525"/>
            </a:xfrm>
            <a:prstGeom prst="homePlate">
              <a:avLst>
                <a:gd name="adj" fmla="val 56233"/>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mn-lt"/>
                </a:rPr>
                <a:t>Learning Pathway </a:t>
              </a:r>
              <a:r>
                <a:rPr lang="en-GB" altLang="en-US" sz="1800" b="1" u="sng" dirty="0">
                  <a:latin typeface="+mn-lt"/>
                </a:rPr>
                <a:t>1</a:t>
              </a:r>
            </a:p>
            <a:p>
              <a:pPr algn="ctr" eaLnBrk="1" hangingPunct="1">
                <a:spcBef>
                  <a:spcPct val="0"/>
                </a:spcBef>
                <a:buFontTx/>
                <a:buNone/>
              </a:pPr>
              <a:r>
                <a:rPr lang="en-GB" altLang="en-US" sz="1800" dirty="0">
                  <a:latin typeface="+mn-lt"/>
                </a:rPr>
                <a:t>Level 2</a:t>
              </a:r>
            </a:p>
          </p:txBody>
        </p:sp>
        <p:sp>
          <p:nvSpPr>
            <p:cNvPr id="13321" name="Text Box 25"/>
            <p:cNvSpPr txBox="1">
              <a:spLocks noChangeArrowheads="1"/>
            </p:cNvSpPr>
            <p:nvPr/>
          </p:nvSpPr>
          <p:spPr bwMode="auto">
            <a:xfrm rot="5400000">
              <a:off x="5904063" y="522288"/>
              <a:ext cx="46166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mn-lt"/>
              </a:endParaRPr>
            </a:p>
          </p:txBody>
        </p:sp>
        <p:sp>
          <p:nvSpPr>
            <p:cNvPr id="13322" name="Rectangle 26"/>
            <p:cNvSpPr>
              <a:spLocks noChangeArrowheads="1"/>
            </p:cNvSpPr>
            <p:nvPr/>
          </p:nvSpPr>
          <p:spPr bwMode="auto">
            <a:xfrm>
              <a:off x="3645818" y="202706"/>
              <a:ext cx="1008063" cy="4376489"/>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p:txBody>
        </p:sp>
        <p:sp>
          <p:nvSpPr>
            <p:cNvPr id="13325" name="Text Box 31"/>
            <p:cNvSpPr txBox="1">
              <a:spLocks noChangeArrowheads="1"/>
            </p:cNvSpPr>
            <p:nvPr/>
          </p:nvSpPr>
          <p:spPr bwMode="auto">
            <a:xfrm>
              <a:off x="5514917" y="4671942"/>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b="1" dirty="0">
                  <a:latin typeface="+mn-lt"/>
                </a:rPr>
                <a:t>Post 16</a:t>
              </a:r>
            </a:p>
          </p:txBody>
        </p:sp>
        <p:sp>
          <p:nvSpPr>
            <p:cNvPr id="2" name="TextBox 1"/>
            <p:cNvSpPr txBox="1"/>
            <p:nvPr/>
          </p:nvSpPr>
          <p:spPr>
            <a:xfrm>
              <a:off x="3857403" y="202706"/>
              <a:ext cx="584891" cy="4376489"/>
            </a:xfrm>
            <a:prstGeom prst="rect">
              <a:avLst/>
            </a:prstGeom>
            <a:noFill/>
          </p:spPr>
          <p:txBody>
            <a:bodyPr vert="wordArtVert" wrap="square" lIns="108000" rtlCol="0" anchor="ctr">
              <a:spAutoFit/>
            </a:bodyPr>
            <a:lstStyle/>
            <a:p>
              <a:pPr algn="ctr"/>
              <a:r>
                <a:rPr lang="en-GB" sz="2100" b="1" dirty="0"/>
                <a:t>Progression</a:t>
              </a:r>
            </a:p>
          </p:txBody>
        </p:sp>
        <p:sp>
          <p:nvSpPr>
            <p:cNvPr id="15" name="AutoShape 24"/>
            <p:cNvSpPr>
              <a:spLocks noChangeArrowheads="1"/>
            </p:cNvSpPr>
            <p:nvPr/>
          </p:nvSpPr>
          <p:spPr bwMode="auto">
            <a:xfrm>
              <a:off x="5518272" y="245270"/>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mn-lt"/>
                </a:rPr>
                <a:t>Apprenticeship</a:t>
              </a:r>
            </a:p>
            <a:p>
              <a:pPr algn="ctr" eaLnBrk="1" hangingPunct="1">
                <a:spcBef>
                  <a:spcPct val="0"/>
                </a:spcBef>
                <a:buFontTx/>
                <a:buNone/>
              </a:pPr>
              <a:r>
                <a:rPr lang="en-GB" altLang="en-US" sz="1800" dirty="0">
                  <a:latin typeface="+mn-lt"/>
                </a:rPr>
                <a:t>BTEC Level 2/3</a:t>
              </a:r>
            </a:p>
            <a:p>
              <a:pPr algn="ctr" eaLnBrk="1" hangingPunct="1">
                <a:spcBef>
                  <a:spcPct val="0"/>
                </a:spcBef>
                <a:buFontTx/>
                <a:buNone/>
              </a:pPr>
              <a:r>
                <a:rPr lang="en-GB" altLang="en-US" sz="1800" dirty="0">
                  <a:latin typeface="+mn-lt"/>
                </a:rPr>
                <a:t>T Level </a:t>
              </a:r>
            </a:p>
            <a:p>
              <a:pPr algn="ctr" eaLnBrk="1" hangingPunct="1">
                <a:spcBef>
                  <a:spcPct val="0"/>
                </a:spcBef>
                <a:buFontTx/>
                <a:buNone/>
              </a:pPr>
              <a:r>
                <a:rPr lang="en-GB" altLang="en-US" sz="1800" dirty="0">
                  <a:latin typeface="+mn-lt"/>
                </a:rPr>
                <a:t>Further Education</a:t>
              </a:r>
            </a:p>
          </p:txBody>
        </p:sp>
        <p:sp>
          <p:nvSpPr>
            <p:cNvPr id="16" name="AutoShape 24"/>
            <p:cNvSpPr>
              <a:spLocks noChangeArrowheads="1"/>
            </p:cNvSpPr>
            <p:nvPr/>
          </p:nvSpPr>
          <p:spPr bwMode="auto">
            <a:xfrm>
              <a:off x="5514917" y="1814687"/>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Apprenticeship</a:t>
              </a:r>
            </a:p>
            <a:p>
              <a:pPr algn="ctr">
                <a:spcBef>
                  <a:spcPct val="0"/>
                </a:spcBef>
                <a:buNone/>
              </a:pPr>
              <a:r>
                <a:rPr lang="en-GB" altLang="en-US" sz="1800" dirty="0">
                  <a:latin typeface="+mn-lt"/>
                </a:rPr>
                <a:t>BTEC Level 3</a:t>
              </a:r>
            </a:p>
            <a:p>
              <a:pPr algn="ctr">
                <a:spcBef>
                  <a:spcPct val="0"/>
                </a:spcBef>
                <a:buNone/>
              </a:pPr>
              <a:r>
                <a:rPr lang="en-GB" altLang="en-US" sz="1800" dirty="0">
                  <a:latin typeface="+mn-lt"/>
                </a:rPr>
                <a:t>T Level</a:t>
              </a:r>
            </a:p>
            <a:p>
              <a:pPr algn="ctr">
                <a:spcBef>
                  <a:spcPct val="0"/>
                </a:spcBef>
                <a:buNone/>
              </a:pPr>
              <a:r>
                <a:rPr lang="en-GB" altLang="en-US" sz="1800" dirty="0">
                  <a:latin typeface="+mn-lt"/>
                </a:rPr>
                <a:t>A Levels </a:t>
              </a:r>
            </a:p>
          </p:txBody>
        </p:sp>
        <p:sp>
          <p:nvSpPr>
            <p:cNvPr id="17" name="AutoShape 24"/>
            <p:cNvSpPr>
              <a:spLocks noChangeArrowheads="1"/>
            </p:cNvSpPr>
            <p:nvPr/>
          </p:nvSpPr>
          <p:spPr bwMode="auto">
            <a:xfrm>
              <a:off x="5514917" y="3426671"/>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Apprenticeship</a:t>
              </a:r>
            </a:p>
            <a:p>
              <a:pPr algn="ctr">
                <a:spcBef>
                  <a:spcPct val="0"/>
                </a:spcBef>
                <a:buNone/>
              </a:pPr>
              <a:r>
                <a:rPr lang="en-GB" altLang="en-US" sz="1800" dirty="0">
                  <a:latin typeface="+mn-lt"/>
                </a:rPr>
                <a:t>BTEC Level 3</a:t>
              </a:r>
            </a:p>
            <a:p>
              <a:pPr algn="ctr">
                <a:spcBef>
                  <a:spcPct val="0"/>
                </a:spcBef>
                <a:buNone/>
              </a:pPr>
              <a:r>
                <a:rPr lang="en-GB" altLang="en-US" sz="1800" dirty="0">
                  <a:latin typeface="+mn-lt"/>
                </a:rPr>
                <a:t>T Level</a:t>
              </a:r>
            </a:p>
            <a:p>
              <a:pPr algn="ctr">
                <a:spcBef>
                  <a:spcPct val="0"/>
                </a:spcBef>
                <a:buNone/>
              </a:pPr>
              <a:r>
                <a:rPr lang="en-GB" altLang="en-US" sz="1800" dirty="0">
                  <a:latin typeface="+mn-lt"/>
                </a:rPr>
                <a:t>A Levels</a:t>
              </a:r>
            </a:p>
          </p:txBody>
        </p:sp>
        <p:sp>
          <p:nvSpPr>
            <p:cNvPr id="18" name="Text Box 31"/>
            <p:cNvSpPr txBox="1">
              <a:spLocks noChangeArrowheads="1"/>
            </p:cNvSpPr>
            <p:nvPr/>
          </p:nvSpPr>
          <p:spPr bwMode="auto">
            <a:xfrm>
              <a:off x="189038" y="467194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b="1" dirty="0">
                  <a:latin typeface="+mn-lt"/>
                </a:rPr>
                <a:t>Key Stage 4</a:t>
              </a:r>
            </a:p>
          </p:txBody>
        </p:sp>
      </p:grpSp>
      <p:sp>
        <p:nvSpPr>
          <p:cNvPr id="19" name="Title 1"/>
          <p:cNvSpPr>
            <a:spLocks noGrp="1"/>
          </p:cNvSpPr>
          <p:nvPr>
            <p:ph type="title" idx="4294967295"/>
          </p:nvPr>
        </p:nvSpPr>
        <p:spPr>
          <a:xfrm>
            <a:off x="185889" y="5544589"/>
            <a:ext cx="11837901" cy="1180946"/>
          </a:xfrm>
        </p:spPr>
        <p:txBody>
          <a:bodyPr>
            <a:noAutofit/>
          </a:bodyPr>
          <a:lstStyle/>
          <a:p>
            <a:pPr algn="ctr"/>
            <a:r>
              <a:rPr lang="en-GB" altLang="en-US" sz="3200" b="1" dirty="0">
                <a:latin typeface="+mn-lt"/>
              </a:rPr>
              <a:t>Employees and universities are looking for students to achieve the best grades they possibly can - pick what you enjoy and are good at!</a:t>
            </a:r>
          </a:p>
        </p:txBody>
      </p:sp>
    </p:spTree>
    <p:extLst>
      <p:ext uri="{BB962C8B-B14F-4D97-AF65-F5344CB8AC3E}">
        <p14:creationId xmlns:p14="http://schemas.microsoft.com/office/powerpoint/2010/main" val="2631186019"/>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n-GB" dirty="0"/>
              <a:t>6th Form Entry Requirements</a:t>
            </a:r>
          </a:p>
        </p:txBody>
      </p:sp>
      <p:sp>
        <p:nvSpPr>
          <p:cNvPr id="3" name="Content Placeholder 2"/>
          <p:cNvSpPr>
            <a:spLocks noGrp="1"/>
          </p:cNvSpPr>
          <p:nvPr>
            <p:ph idx="1"/>
          </p:nvPr>
        </p:nvSpPr>
        <p:spPr/>
        <p:txBody>
          <a:bodyPr/>
          <a:lstStyle/>
          <a:p>
            <a:r>
              <a:rPr lang="en-GB" dirty="0"/>
              <a:t>Standard entry requirement for the Hitchin Consortium is five Grade 9-4 GCSEs or equivalent including English and Maths at Grade 4 or above </a:t>
            </a:r>
          </a:p>
          <a:p>
            <a:r>
              <a:rPr lang="en-GB" dirty="0"/>
              <a:t>Some subjects will have additional entry requirements and all have a recommended GCSE Average Points Score (APS)</a:t>
            </a:r>
          </a:p>
          <a:p>
            <a:r>
              <a:rPr lang="en-GB" dirty="0"/>
              <a:t>The APS requirement means that it is important for students to perform well in all their KS4 subjects</a:t>
            </a:r>
          </a:p>
        </p:txBody>
      </p:sp>
      <p:sp>
        <p:nvSpPr>
          <p:cNvPr id="4" name="AutoShape 2"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27749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42989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58229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73469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5324829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FAQs</a:t>
            </a:r>
          </a:p>
        </p:txBody>
      </p:sp>
      <p:sp>
        <p:nvSpPr>
          <p:cNvPr id="3" name="Content Placeholder 2"/>
          <p:cNvSpPr>
            <a:spLocks noGrp="1"/>
          </p:cNvSpPr>
          <p:nvPr>
            <p:ph idx="1"/>
          </p:nvPr>
        </p:nvSpPr>
        <p:spPr/>
        <p:txBody>
          <a:bodyPr/>
          <a:lstStyle/>
          <a:p>
            <a:r>
              <a:rPr lang="en-GB" b="1" dirty="0"/>
              <a:t>Will every subject currently on offer be available?</a:t>
            </a:r>
          </a:p>
          <a:p>
            <a:pPr lvl="1"/>
            <a:r>
              <a:rPr lang="en-GB" dirty="0"/>
              <a:t>Whilst we try to ensure this, sometimes we have a change in staffing, or numbers are too low for a subject to run.  Students will be spoken to about this if it happens and parents will receive a letter. </a:t>
            </a:r>
          </a:p>
          <a:p>
            <a:pPr lvl="1"/>
            <a:r>
              <a:rPr lang="en-GB" dirty="0"/>
              <a:t>Staffing constraints mean we can only offer one class for certain subjects.  We may only be able to offer one business GCSE class.</a:t>
            </a:r>
          </a:p>
          <a:p>
            <a:pPr lvl="1"/>
            <a:endParaRPr lang="en-GB" dirty="0"/>
          </a:p>
          <a:p>
            <a:pPr marL="0" indent="0">
              <a:buNone/>
            </a:pPr>
            <a:r>
              <a:rPr lang="en-GB" b="1" dirty="0"/>
              <a:t>Can I change my pathway?</a:t>
            </a:r>
          </a:p>
          <a:p>
            <a:pPr lvl="1"/>
            <a:r>
              <a:rPr lang="en-GB" dirty="0"/>
              <a:t>We have placed you on the pathway we feel offers you the best opportunity to succeed but appreciate that some students may want more flexibility in their choice.  Parent needs to email Mrs Nearney to change.</a:t>
            </a:r>
          </a:p>
        </p:txBody>
      </p:sp>
    </p:spTree>
    <p:extLst>
      <p:ext uri="{BB962C8B-B14F-4D97-AF65-F5344CB8AC3E}">
        <p14:creationId xmlns:p14="http://schemas.microsoft.com/office/powerpoint/2010/main" val="969826882"/>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Please Silence Your Mobile Phone</a:t>
            </a:r>
            <a:endParaRPr lang="en-GB" dirty="0"/>
          </a:p>
        </p:txBody>
      </p:sp>
      <p:pic>
        <p:nvPicPr>
          <p:cNvPr id="7" name="Content Placeholder 6"/>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71868" y="2477162"/>
            <a:ext cx="3048264" cy="3048264"/>
          </a:xfrm>
        </p:spPr>
      </p:pic>
    </p:spTree>
    <p:extLst>
      <p:ext uri="{BB962C8B-B14F-4D97-AF65-F5344CB8AC3E}">
        <p14:creationId xmlns:p14="http://schemas.microsoft.com/office/powerpoint/2010/main" val="156085363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FAQs</a:t>
            </a:r>
          </a:p>
        </p:txBody>
      </p:sp>
      <p:sp>
        <p:nvSpPr>
          <p:cNvPr id="3" name="Content Placeholder 2"/>
          <p:cNvSpPr>
            <a:spLocks noGrp="1"/>
          </p:cNvSpPr>
          <p:nvPr>
            <p:ph idx="1"/>
          </p:nvPr>
        </p:nvSpPr>
        <p:spPr/>
        <p:txBody>
          <a:bodyPr/>
          <a:lstStyle/>
          <a:p>
            <a:r>
              <a:rPr lang="en-GB" b="1" dirty="0"/>
              <a:t>Is it true that GCSEs are better than BTECs</a:t>
            </a:r>
          </a:p>
          <a:p>
            <a:pPr lvl="1"/>
            <a:r>
              <a:rPr lang="en-GB" dirty="0"/>
              <a:t>No. We offer highly regarded courses which have been approved by OFQUAL and Department for Education.  </a:t>
            </a:r>
          </a:p>
        </p:txBody>
      </p:sp>
    </p:spTree>
    <p:extLst>
      <p:ext uri="{BB962C8B-B14F-4D97-AF65-F5344CB8AC3E}">
        <p14:creationId xmlns:p14="http://schemas.microsoft.com/office/powerpoint/2010/main" val="45441069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FAQs</a:t>
            </a:r>
          </a:p>
        </p:txBody>
      </p:sp>
      <p:sp>
        <p:nvSpPr>
          <p:cNvPr id="4" name="Content Placeholder 3"/>
          <p:cNvSpPr>
            <a:spLocks noGrp="1"/>
          </p:cNvSpPr>
          <p:nvPr>
            <p:ph idx="1"/>
          </p:nvPr>
        </p:nvSpPr>
        <p:spPr/>
        <p:txBody>
          <a:bodyPr>
            <a:normAutofit fontScale="92500"/>
          </a:bodyPr>
          <a:lstStyle/>
          <a:p>
            <a:pPr marL="0" indent="0">
              <a:buNone/>
            </a:pPr>
            <a:r>
              <a:rPr lang="en-GB" b="1" dirty="0"/>
              <a:t>How will students be assigned to the combined science or triple science course?</a:t>
            </a:r>
          </a:p>
          <a:p>
            <a:pPr marL="457200" lvl="1" indent="0">
              <a:buNone/>
            </a:pPr>
            <a:r>
              <a:rPr lang="en-GB" dirty="0"/>
              <a:t>Students will be assigned to sets at the end of Year 9 and the top set(s) will follow the triple science course.  All other students will follow the combined science course.  Setting will be based on performance to date (KS2 and KS3) and assessments in the second half of Year 9 on the GCSE work they are studying.  We also take into account students’ maths and English ability and their attitude and work in lessons.</a:t>
            </a:r>
          </a:p>
          <a:p>
            <a:pPr marL="0" indent="0">
              <a:buNone/>
            </a:pPr>
            <a:r>
              <a:rPr lang="en-GB" b="1" dirty="0"/>
              <a:t>Why does the school decide rather than making triple science an option?</a:t>
            </a:r>
          </a:p>
          <a:p>
            <a:pPr marL="457200" lvl="1" indent="0">
              <a:buNone/>
            </a:pPr>
            <a:r>
              <a:rPr lang="en-GB" dirty="0"/>
              <a:t>The triple science course is fast-paced (50% more content in the same number of lessons) and demanding (some of the extra content is bridging into A-level work).  We need to make sure that students are on the course in which they have the best opportunity to succeed.</a:t>
            </a:r>
          </a:p>
          <a:p>
            <a:endParaRPr lang="en-GB" dirty="0"/>
          </a:p>
          <a:p>
            <a:endParaRPr lang="en-GB" dirty="0"/>
          </a:p>
        </p:txBody>
      </p:sp>
    </p:spTree>
    <p:extLst>
      <p:ext uri="{BB962C8B-B14F-4D97-AF65-F5344CB8AC3E}">
        <p14:creationId xmlns:p14="http://schemas.microsoft.com/office/powerpoint/2010/main" val="57062504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715143"/>
            <a:ext cx="10515600" cy="2053639"/>
          </a:xfrm>
          <a:prstGeom prst="rect">
            <a:avLst/>
          </a:prstGeom>
        </p:spPr>
        <p:txBody>
          <a:bodyPr wrap="square">
            <a:spAutoFit/>
          </a:bodyPr>
          <a:lstStyle/>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All students will take GCSE science qualifications and will study biology, chemistry and physics.</a:t>
            </a:r>
          </a:p>
          <a:p>
            <a:pPr marL="342900" indent="-342900">
              <a:lnSpc>
                <a:spcPct val="107000"/>
              </a:lnSpc>
              <a:buFont typeface="Symbol" panose="05050102010706020507" pitchFamily="18" charset="2"/>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Students will be taught in sets and will have 10 lessons of science per fortnight.</a:t>
            </a:r>
            <a:br>
              <a:rPr lang="en-GB" sz="2000" dirty="0">
                <a:latin typeface="Calibri" panose="020F0502020204030204" pitchFamily="34" charset="0"/>
                <a:ea typeface="Calibri" panose="020F0502020204030204" pitchFamily="34" charset="0"/>
                <a:cs typeface="Times New Roman" panose="02020603050405020304" pitchFamily="18" charset="0"/>
              </a:rPr>
            </a:b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Students have already started their GCSE science courses and will have completed some elements of each subject by the end of Year 9.</a:t>
            </a:r>
          </a:p>
        </p:txBody>
      </p:sp>
      <p:sp>
        <p:nvSpPr>
          <p:cNvPr id="4" name="TextBox 3"/>
          <p:cNvSpPr txBox="1"/>
          <p:nvPr/>
        </p:nvSpPr>
        <p:spPr>
          <a:xfrm>
            <a:off x="838200" y="3998793"/>
            <a:ext cx="4390505" cy="2246769"/>
          </a:xfrm>
          <a:prstGeom prst="rect">
            <a:avLst/>
          </a:prstGeom>
          <a:noFill/>
          <a:ln w="12700">
            <a:solidFill>
              <a:schemeClr val="accent1"/>
            </a:solidFill>
          </a:ln>
        </p:spPr>
        <p:txBody>
          <a:bodyPr wrap="square" rtlCol="0">
            <a:spAutoFit/>
          </a:bodyPr>
          <a:lstStyle/>
          <a:p>
            <a:pPr algn="ctr"/>
            <a:r>
              <a:rPr lang="en-GB" sz="4000" b="1" dirty="0"/>
              <a:t>Combined Science</a:t>
            </a:r>
          </a:p>
          <a:p>
            <a:pPr algn="ctr"/>
            <a:r>
              <a:rPr lang="en-GB" sz="2000" dirty="0"/>
              <a:t>Students taking the combined science course will gain a double award GCSE in science, which will consist of elements of all three sciences.</a:t>
            </a:r>
          </a:p>
          <a:p>
            <a:endParaRPr lang="en-GB" sz="2000" dirty="0"/>
          </a:p>
        </p:txBody>
      </p:sp>
      <p:sp>
        <p:nvSpPr>
          <p:cNvPr id="5" name="TextBox 4"/>
          <p:cNvSpPr txBox="1"/>
          <p:nvPr/>
        </p:nvSpPr>
        <p:spPr>
          <a:xfrm>
            <a:off x="6963295" y="3998792"/>
            <a:ext cx="4390505" cy="2246769"/>
          </a:xfrm>
          <a:prstGeom prst="rect">
            <a:avLst/>
          </a:prstGeom>
          <a:noFill/>
          <a:ln w="12700">
            <a:solidFill>
              <a:schemeClr val="accent1"/>
            </a:solidFill>
          </a:ln>
        </p:spPr>
        <p:txBody>
          <a:bodyPr wrap="square" rtlCol="0">
            <a:spAutoFit/>
          </a:bodyPr>
          <a:lstStyle/>
          <a:p>
            <a:pPr algn="ctr"/>
            <a:r>
              <a:rPr lang="en-GB" sz="4000" b="1" dirty="0"/>
              <a:t>Triple Science</a:t>
            </a:r>
          </a:p>
          <a:p>
            <a:pPr algn="ctr"/>
            <a:r>
              <a:rPr lang="en-GB" sz="2000" dirty="0"/>
              <a:t>Students taking the triple science course will gain three separate GCSEs in biology, chemistry and physics.  This will involve 50% more content than the combined science course.</a:t>
            </a:r>
          </a:p>
        </p:txBody>
      </p:sp>
      <p:sp>
        <p:nvSpPr>
          <p:cNvPr id="6" name="Title 5"/>
          <p:cNvSpPr>
            <a:spLocks noGrp="1"/>
          </p:cNvSpPr>
          <p:nvPr>
            <p:ph type="title"/>
          </p:nvPr>
        </p:nvSpPr>
        <p:spPr/>
        <p:txBody>
          <a:bodyPr>
            <a:normAutofit/>
          </a:bodyPr>
          <a:lstStyle/>
          <a:p>
            <a:r>
              <a:rPr lang="en-GB" dirty="0"/>
              <a:t>GCSE Science</a:t>
            </a:r>
          </a:p>
        </p:txBody>
      </p:sp>
    </p:spTree>
    <p:extLst>
      <p:ext uri="{BB962C8B-B14F-4D97-AF65-F5344CB8AC3E}">
        <p14:creationId xmlns:p14="http://schemas.microsoft.com/office/powerpoint/2010/main" val="32968645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Edexcel Level 3 Algebra Award</a:t>
            </a:r>
          </a:p>
        </p:txBody>
      </p:sp>
      <p:sp>
        <p:nvSpPr>
          <p:cNvPr id="5" name="Content Placeholder 4"/>
          <p:cNvSpPr>
            <a:spLocks noGrp="1"/>
          </p:cNvSpPr>
          <p:nvPr>
            <p:ph idx="1"/>
          </p:nvPr>
        </p:nvSpPr>
        <p:spPr/>
        <p:txBody>
          <a:bodyPr>
            <a:normAutofit fontScale="92500" lnSpcReduction="10000"/>
          </a:bodyPr>
          <a:lstStyle/>
          <a:p>
            <a:r>
              <a:rPr lang="en-GB" dirty="0"/>
              <a:t>For those students in Set 1 we offer the Algebra Award, a standalone qualification which helps support students aiming for Grade 8 or 9</a:t>
            </a:r>
          </a:p>
          <a:p>
            <a:r>
              <a:rPr lang="en-GB" dirty="0"/>
              <a:t>There is a significant overlap with GCSE Algebra topics, this allows for more practice and revision for this course which will directly support their revision.</a:t>
            </a:r>
          </a:p>
          <a:p>
            <a:r>
              <a:rPr lang="en-GB" dirty="0"/>
              <a:t>Level 3 algebra will help bridge the gap between GCSE and A-level. For those not intending to study A-level mathematics, it gives a deeper understanding of the higher GCSE algebra topics.</a:t>
            </a:r>
          </a:p>
          <a:p>
            <a:r>
              <a:rPr lang="en-GB" dirty="0"/>
              <a:t>The award is worth 7 UCAS points which would support any further education application</a:t>
            </a:r>
          </a:p>
          <a:p>
            <a:r>
              <a:rPr lang="en-GB" dirty="0"/>
              <a:t>Assessed with one non-calculator exam, this is a Pass/ Fail exam.</a:t>
            </a:r>
          </a:p>
        </p:txBody>
      </p:sp>
    </p:spTree>
    <p:extLst>
      <p:ext uri="{BB962C8B-B14F-4D97-AF65-F5344CB8AC3E}">
        <p14:creationId xmlns:p14="http://schemas.microsoft.com/office/powerpoint/2010/main" val="115655928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0BD70-4A23-435D-972C-CB3A92661536}"/>
              </a:ext>
            </a:extLst>
          </p:cNvPr>
          <p:cNvSpPr>
            <a:spLocks noGrp="1"/>
          </p:cNvSpPr>
          <p:nvPr>
            <p:ph type="title"/>
          </p:nvPr>
        </p:nvSpPr>
        <p:spPr>
          <a:xfrm>
            <a:off x="838200" y="1920240"/>
            <a:ext cx="10515600" cy="2382678"/>
          </a:xfrm>
        </p:spPr>
        <p:txBody>
          <a:bodyPr>
            <a:normAutofit fontScale="90000"/>
          </a:bodyPr>
          <a:lstStyle/>
          <a:p>
            <a:r>
              <a:rPr lang="en-GB" dirty="0"/>
              <a:t>Thank You</a:t>
            </a:r>
            <a:br>
              <a:rPr lang="en-GB" dirty="0"/>
            </a:br>
            <a:r>
              <a:rPr lang="en-GB" dirty="0"/>
              <a:t>Please make your way through to the cafe</a:t>
            </a:r>
          </a:p>
        </p:txBody>
      </p:sp>
    </p:spTree>
    <p:extLst>
      <p:ext uri="{BB962C8B-B14F-4D97-AF65-F5344CB8AC3E}">
        <p14:creationId xmlns:p14="http://schemas.microsoft.com/office/powerpoint/2010/main" val="2631806012"/>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AF955-EA8B-4EF8-A9D2-85DDBFE5BB4C}"/>
              </a:ext>
            </a:extLst>
          </p:cNvPr>
          <p:cNvPicPr>
            <a:picLocks noChangeAspect="1"/>
          </p:cNvPicPr>
          <p:nvPr/>
        </p:nvPicPr>
        <p:blipFill rotWithShape="1">
          <a:blip r:embed="rId2"/>
          <a:srcRect t="2221" b="8186"/>
          <a:stretch/>
        </p:blipFill>
        <p:spPr>
          <a:xfrm>
            <a:off x="343238" y="0"/>
            <a:ext cx="11482134" cy="6858000"/>
          </a:xfrm>
          <a:prstGeom prst="rect">
            <a:avLst/>
          </a:prstGeom>
        </p:spPr>
      </p:pic>
      <p:sp>
        <p:nvSpPr>
          <p:cNvPr id="6" name="Title 5"/>
          <p:cNvSpPr>
            <a:spLocks noGrp="1"/>
          </p:cNvSpPr>
          <p:nvPr>
            <p:ph type="ctrTitle"/>
          </p:nvPr>
        </p:nvSpPr>
        <p:spPr>
          <a:xfrm>
            <a:off x="357272" y="4076701"/>
            <a:ext cx="11468100" cy="1110396"/>
          </a:xfrm>
          <a:solidFill>
            <a:schemeClr val="tx1">
              <a:alpha val="46000"/>
            </a:schemeClr>
          </a:solidFill>
          <a:ln>
            <a:noFill/>
          </a:ln>
        </p:spPr>
        <p:txBody>
          <a:bodyPr>
            <a:normAutofit/>
          </a:bodyPr>
          <a:lstStyle/>
          <a:p>
            <a:r>
              <a:rPr lang="en-GB" sz="4800" dirty="0">
                <a:solidFill>
                  <a:schemeClr val="bg1"/>
                </a:solidFill>
                <a:effectLst>
                  <a:outerShdw blurRad="38100" dist="38100" dir="2700000" algn="tl">
                    <a:srgbClr val="000000">
                      <a:alpha val="43137"/>
                    </a:srgbClr>
                  </a:outerShdw>
                </a:effectLst>
                <a:latin typeface="+mn-lt"/>
              </a:rPr>
              <a:t>Post 14 Pathways Evening</a:t>
            </a:r>
          </a:p>
        </p:txBody>
      </p:sp>
      <p:sp>
        <p:nvSpPr>
          <p:cNvPr id="7" name="Subtitle 6"/>
          <p:cNvSpPr>
            <a:spLocks noGrp="1"/>
          </p:cNvSpPr>
          <p:nvPr>
            <p:ph type="subTitle" idx="1"/>
          </p:nvPr>
        </p:nvSpPr>
        <p:spPr>
          <a:xfrm>
            <a:off x="352594" y="1946905"/>
            <a:ext cx="11472778" cy="1293287"/>
          </a:xfrm>
          <a:solidFill>
            <a:schemeClr val="tx1">
              <a:alpha val="46000"/>
            </a:schemeClr>
          </a:solidFill>
        </p:spPr>
        <p:txBody>
          <a:bodyPr>
            <a:normAutofit/>
          </a:bodyPr>
          <a:lstStyle/>
          <a:p>
            <a:r>
              <a:rPr lang="en-GB" sz="4000" b="1" dirty="0">
                <a:solidFill>
                  <a:schemeClr val="bg1"/>
                </a:solidFill>
                <a:effectLst>
                  <a:outerShdw blurRad="38100" dist="38100" dir="2700000" algn="tl">
                    <a:srgbClr val="000000">
                      <a:alpha val="43137"/>
                    </a:srgbClr>
                  </a:outerShdw>
                </a:effectLst>
              </a:rPr>
              <a:t>The Priory School</a:t>
            </a:r>
          </a:p>
          <a:p>
            <a:r>
              <a:rPr lang="en-GB" sz="1800" i="1" dirty="0">
                <a:solidFill>
                  <a:schemeClr val="bg1"/>
                </a:solidFill>
                <a:effectLst>
                  <a:outerShdw blurRad="38100" dist="38100" dir="2700000" algn="tl">
                    <a:srgbClr val="000000">
                      <a:alpha val="43137"/>
                    </a:srgbClr>
                  </a:outerShdw>
                </a:effectLst>
              </a:rPr>
              <a:t>Educating students for success in life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443" y="370828"/>
            <a:ext cx="919080" cy="1205249"/>
          </a:xfrm>
          <a:prstGeom prst="rect">
            <a:avLst/>
          </a:prstGeom>
        </p:spPr>
      </p:pic>
      <p:grpSp>
        <p:nvGrpSpPr>
          <p:cNvPr id="9" name="Group 8"/>
          <p:cNvGrpSpPr/>
          <p:nvPr/>
        </p:nvGrpSpPr>
        <p:grpSpPr>
          <a:xfrm>
            <a:off x="9835462" y="6339124"/>
            <a:ext cx="1854830" cy="518876"/>
            <a:chOff x="9749737" y="6066781"/>
            <a:chExt cx="1854830" cy="518876"/>
          </a:xfrm>
        </p:grpSpPr>
        <p:sp>
          <p:nvSpPr>
            <p:cNvPr id="10" name="Subtitle 2"/>
            <p:cNvSpPr txBox="1">
              <a:spLocks/>
            </p:cNvSpPr>
            <p:nvPr/>
          </p:nvSpPr>
          <p:spPr>
            <a:xfrm>
              <a:off x="10098871" y="6066781"/>
              <a:ext cx="1505696" cy="518876"/>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@TPS_Hitchin</a:t>
              </a:r>
            </a:p>
          </p:txBody>
        </p:sp>
        <p:pic>
          <p:nvPicPr>
            <p:cNvPr id="11" name="Picture 2" descr="https://upload.wikimedia.org/wikipedia/en/thumb/9/9f/Twitter_bird_logo_2012.svg/1259px-Twitter_bird_logo_201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737" y="6184235"/>
              <a:ext cx="349134" cy="283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26898" y="6172393"/>
            <a:ext cx="3069328" cy="580958"/>
            <a:chOff x="441173" y="5900050"/>
            <a:chExt cx="3069328" cy="580958"/>
          </a:xfrm>
        </p:grpSpPr>
        <p:sp>
          <p:nvSpPr>
            <p:cNvPr id="13" name="Subtitle 2"/>
            <p:cNvSpPr txBox="1">
              <a:spLocks/>
            </p:cNvSpPr>
            <p:nvPr/>
          </p:nvSpPr>
          <p:spPr>
            <a:xfrm>
              <a:off x="789113" y="5900050"/>
              <a:ext cx="2721388" cy="580958"/>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www.priory.herts.sch.uk</a:t>
              </a:r>
            </a:p>
          </p:txBody>
        </p:sp>
        <p:pic>
          <p:nvPicPr>
            <p:cNvPr id="14" name="Picture 8" descr="http://innovate.sca.ae/Content/agenda/website.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173" y="6016559"/>
              <a:ext cx="347940" cy="3479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936111" y="5941254"/>
            <a:ext cx="2305759" cy="461665"/>
          </a:xfrm>
          <a:prstGeom prst="rect">
            <a:avLst/>
          </a:prstGeom>
        </p:spPr>
        <p:txBody>
          <a:bodyPr wrap="none">
            <a:spAutoFit/>
          </a:bodyPr>
          <a:lstStyle/>
          <a:p>
            <a:pPr algn="ctr"/>
            <a:r>
              <a:rPr lang="en-GB" sz="2400" dirty="0">
                <a:solidFill>
                  <a:schemeClr val="bg1"/>
                </a:solidFill>
                <a:latin typeface="Calibri" panose="020F0502020204030204" pitchFamily="34" charset="0"/>
              </a:rPr>
              <a:t>27</a:t>
            </a:r>
            <a:r>
              <a:rPr lang="en-GB" sz="2400" baseline="30000" dirty="0">
                <a:solidFill>
                  <a:schemeClr val="bg1"/>
                </a:solidFill>
                <a:latin typeface="Calibri" panose="020F0502020204030204" pitchFamily="34" charset="0"/>
              </a:rPr>
              <a:t>th</a:t>
            </a:r>
            <a:r>
              <a:rPr lang="en-GB" sz="2400" dirty="0">
                <a:solidFill>
                  <a:schemeClr val="bg1"/>
                </a:solidFill>
                <a:latin typeface="Calibri" panose="020F0502020204030204" pitchFamily="34" charset="0"/>
              </a:rPr>
              <a:t> March 2025 </a:t>
            </a:r>
          </a:p>
        </p:txBody>
      </p:sp>
    </p:spTree>
    <p:extLst>
      <p:ext uri="{BB962C8B-B14F-4D97-AF65-F5344CB8AC3E}">
        <p14:creationId xmlns:p14="http://schemas.microsoft.com/office/powerpoint/2010/main" val="164452184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Welcome</a:t>
            </a:r>
            <a:endParaRPr lang="en-GB" dirty="0"/>
          </a:p>
        </p:txBody>
      </p:sp>
      <p:sp>
        <p:nvSpPr>
          <p:cNvPr id="2" name="Text Placeholder 1"/>
          <p:cNvSpPr>
            <a:spLocks noGrp="1"/>
          </p:cNvSpPr>
          <p:nvPr>
            <p:ph type="body" idx="1"/>
          </p:nvPr>
        </p:nvSpPr>
        <p:spPr/>
        <p:txBody>
          <a:bodyPr/>
          <a:lstStyle/>
          <a:p>
            <a:r>
              <a:rPr lang="en-GB" dirty="0"/>
              <a:t>Faye Nearney</a:t>
            </a:r>
          </a:p>
          <a:p>
            <a:r>
              <a:rPr lang="en-GB" dirty="0"/>
              <a:t>Deputy </a:t>
            </a:r>
            <a:r>
              <a:rPr lang="en-GB" dirty="0" err="1"/>
              <a:t>Headteacher</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540" y="3191927"/>
            <a:ext cx="2970460" cy="3666073"/>
          </a:xfrm>
          <a:prstGeom prst="rect">
            <a:avLst/>
          </a:prstGeom>
        </p:spPr>
      </p:pic>
    </p:spTree>
    <p:extLst>
      <p:ext uri="{BB962C8B-B14F-4D97-AF65-F5344CB8AC3E}">
        <p14:creationId xmlns:p14="http://schemas.microsoft.com/office/powerpoint/2010/main" val="44107173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2AB6-380E-0DA0-50F9-39C883AAEE8C}"/>
              </a:ext>
            </a:extLst>
          </p:cNvPr>
          <p:cNvSpPr>
            <a:spLocks noGrp="1"/>
          </p:cNvSpPr>
          <p:nvPr>
            <p:ph type="title"/>
          </p:nvPr>
        </p:nvSpPr>
        <p:spPr/>
        <p:txBody>
          <a:bodyPr/>
          <a:lstStyle/>
          <a:p>
            <a:r>
              <a:rPr lang="en-GB" dirty="0"/>
              <a:t>Online Safety</a:t>
            </a:r>
          </a:p>
        </p:txBody>
      </p:sp>
      <p:sp>
        <p:nvSpPr>
          <p:cNvPr id="3" name="Text Placeholder 2">
            <a:extLst>
              <a:ext uri="{FF2B5EF4-FFF2-40B4-BE49-F238E27FC236}">
                <a16:creationId xmlns:a16="http://schemas.microsoft.com/office/drawing/2014/main" id="{0E07AB1E-AEE8-D027-3C79-15D43D158CAA}"/>
              </a:ext>
            </a:extLst>
          </p:cNvPr>
          <p:cNvSpPr>
            <a:spLocks noGrp="1"/>
          </p:cNvSpPr>
          <p:nvPr>
            <p:ph type="body" idx="1"/>
          </p:nvPr>
        </p:nvSpPr>
        <p:spPr>
          <a:xfrm>
            <a:off x="750207" y="2910794"/>
            <a:ext cx="10515600" cy="2371725"/>
          </a:xfrm>
        </p:spPr>
        <p:txBody>
          <a:bodyPr>
            <a:normAutofit lnSpcReduction="10000"/>
          </a:bodyPr>
          <a:lstStyle/>
          <a:p>
            <a:pPr marL="571500" indent="-571500" algn="l">
              <a:buFont typeface="Arial" panose="020B0604020202020204" pitchFamily="34" charset="0"/>
              <a:buChar char="•"/>
            </a:pPr>
            <a:r>
              <a:rPr lang="en-GB" dirty="0"/>
              <a:t>Report remove – remove images from</a:t>
            </a:r>
          </a:p>
          <a:p>
            <a:pPr algn="l"/>
            <a:r>
              <a:rPr lang="en-GB" dirty="0"/>
              <a:t>      the internet</a:t>
            </a:r>
          </a:p>
          <a:p>
            <a:pPr marL="571500" indent="-571500" algn="l">
              <a:buFont typeface="Arial" panose="020B0604020202020204" pitchFamily="34" charset="0"/>
              <a:buChar char="•"/>
            </a:pPr>
            <a:r>
              <a:rPr lang="en-GB" dirty="0"/>
              <a:t>Financially motivated sexual extortion</a:t>
            </a:r>
          </a:p>
          <a:p>
            <a:pPr marL="571500" indent="-571500" algn="l">
              <a:buFont typeface="Arial" panose="020B0604020202020204" pitchFamily="34" charset="0"/>
              <a:buChar char="•"/>
            </a:pPr>
            <a:r>
              <a:rPr lang="en-GB" dirty="0"/>
              <a:t>Asking the awkward</a:t>
            </a:r>
          </a:p>
        </p:txBody>
      </p:sp>
      <p:pic>
        <p:nvPicPr>
          <p:cNvPr id="5" name="Picture 4">
            <a:extLst>
              <a:ext uri="{FF2B5EF4-FFF2-40B4-BE49-F238E27FC236}">
                <a16:creationId xmlns:a16="http://schemas.microsoft.com/office/drawing/2014/main" id="{07FF653D-1E7C-DB07-3216-DC1A969BD20E}"/>
              </a:ext>
            </a:extLst>
          </p:cNvPr>
          <p:cNvPicPr>
            <a:picLocks noChangeAspect="1"/>
          </p:cNvPicPr>
          <p:nvPr/>
        </p:nvPicPr>
        <p:blipFill>
          <a:blip r:embed="rId2"/>
          <a:stretch>
            <a:fillRect/>
          </a:stretch>
        </p:blipFill>
        <p:spPr>
          <a:xfrm>
            <a:off x="8431704" y="2910795"/>
            <a:ext cx="2257425" cy="2371725"/>
          </a:xfrm>
          <a:prstGeom prst="rect">
            <a:avLst/>
          </a:prstGeom>
        </p:spPr>
      </p:pic>
    </p:spTree>
    <p:extLst>
      <p:ext uri="{BB962C8B-B14F-4D97-AF65-F5344CB8AC3E}">
        <p14:creationId xmlns:p14="http://schemas.microsoft.com/office/powerpoint/2010/main" val="248244181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Pathways</a:t>
            </a:r>
            <a:endParaRPr lang="en-GB" altLang="en-US" dirty="0"/>
          </a:p>
        </p:txBody>
      </p:sp>
      <p:sp>
        <p:nvSpPr>
          <p:cNvPr id="4099" name="Content Placeholder 2"/>
          <p:cNvSpPr>
            <a:spLocks noGrp="1"/>
          </p:cNvSpPr>
          <p:nvPr>
            <p:ph idx="1"/>
          </p:nvPr>
        </p:nvSpPr>
        <p:spPr/>
        <p:txBody>
          <a:bodyPr/>
          <a:lstStyle/>
          <a:p>
            <a:r>
              <a:rPr lang="en-GB" altLang="en-US" dirty="0"/>
              <a:t>Students allocated pathways based on previous data, targets and discussions with SENCO, Head of Year and Head of Key Stage 3.</a:t>
            </a:r>
          </a:p>
          <a:p>
            <a:r>
              <a:rPr lang="en-GB" altLang="en-US" dirty="0"/>
              <a:t>This is the pathway that we feel will give your son / daughter the greatest opportunity to succeed.</a:t>
            </a:r>
          </a:p>
        </p:txBody>
      </p:sp>
    </p:spTree>
    <p:extLst>
      <p:ext uri="{BB962C8B-B14F-4D97-AF65-F5344CB8AC3E}">
        <p14:creationId xmlns:p14="http://schemas.microsoft.com/office/powerpoint/2010/main" val="45273259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Core: Everyone Will Take</a:t>
            </a:r>
          </a:p>
        </p:txBody>
      </p:sp>
      <p:sp>
        <p:nvSpPr>
          <p:cNvPr id="5" name="Content Placeholder 4"/>
          <p:cNvSpPr>
            <a:spLocks noGrp="1"/>
          </p:cNvSpPr>
          <p:nvPr>
            <p:ph idx="1"/>
          </p:nvPr>
        </p:nvSpPr>
        <p:spPr/>
        <p:txBody>
          <a:bodyPr/>
          <a:lstStyle/>
          <a:p>
            <a:r>
              <a:rPr lang="en-GB" dirty="0"/>
              <a:t>English (literature &amp; language)</a:t>
            </a:r>
          </a:p>
          <a:p>
            <a:r>
              <a:rPr lang="en-GB" dirty="0"/>
              <a:t>Maths</a:t>
            </a:r>
          </a:p>
          <a:p>
            <a:r>
              <a:rPr lang="en-GB" dirty="0"/>
              <a:t>Science (double or triple – as decided by The Science Department in June)</a:t>
            </a:r>
          </a:p>
          <a:p>
            <a:r>
              <a:rPr lang="en-GB" b="1" dirty="0"/>
              <a:t>At least </a:t>
            </a:r>
            <a:r>
              <a:rPr lang="en-GB" dirty="0"/>
              <a:t>one humanity (geography or history)</a:t>
            </a:r>
          </a:p>
          <a:p>
            <a:r>
              <a:rPr lang="en-GB" dirty="0"/>
              <a:t>Cultural Respect and Responsibility (CR&amp;R)</a:t>
            </a:r>
          </a:p>
          <a:p>
            <a:r>
              <a:rPr lang="en-GB" dirty="0"/>
              <a:t>Core Physical Education </a:t>
            </a:r>
          </a:p>
        </p:txBody>
      </p:sp>
      <p:pic>
        <p:nvPicPr>
          <p:cNvPr id="2050" name="Picture 2" descr="Image result for 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263" y="4392150"/>
            <a:ext cx="2102522" cy="203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8079"/>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Pathway 1</a:t>
            </a:r>
          </a:p>
        </p:txBody>
      </p:sp>
      <p:sp>
        <p:nvSpPr>
          <p:cNvPr id="3" name="Content Placeholder 2"/>
          <p:cNvSpPr>
            <a:spLocks noGrp="1"/>
          </p:cNvSpPr>
          <p:nvPr>
            <p:ph idx="1"/>
          </p:nvPr>
        </p:nvSpPr>
        <p:spPr/>
        <p:txBody>
          <a:bodyPr/>
          <a:lstStyle/>
          <a:p>
            <a:r>
              <a:rPr lang="en-GB" dirty="0"/>
              <a:t>Students have bespoke timetable</a:t>
            </a:r>
          </a:p>
          <a:p>
            <a:r>
              <a:rPr lang="en-GB" dirty="0"/>
              <a:t>College/ work experience  </a:t>
            </a:r>
          </a:p>
          <a:p>
            <a:pPr marL="0" indent="0">
              <a:buNone/>
            </a:pPr>
            <a:endParaRPr lang="en-GB" dirty="0"/>
          </a:p>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984433126"/>
              </p:ext>
            </p:extLst>
          </p:nvPr>
        </p:nvGraphicFramePr>
        <p:xfrm>
          <a:off x="947650" y="3106327"/>
          <a:ext cx="6673417" cy="2616126"/>
        </p:xfrm>
        <a:graphic>
          <a:graphicData uri="http://schemas.openxmlformats.org/drawingml/2006/table">
            <a:tbl>
              <a:tblPr firstRow="1" firstCol="1" lastRow="1" lastCol="1" bandRow="1" bandCol="1"/>
              <a:tblGrid>
                <a:gridCol w="1754178">
                  <a:extLst>
                    <a:ext uri="{9D8B030D-6E8A-4147-A177-3AD203B41FA5}">
                      <a16:colId xmlns:a16="http://schemas.microsoft.com/office/drawing/2014/main" val="1651204076"/>
                    </a:ext>
                  </a:extLst>
                </a:gridCol>
                <a:gridCol w="2358281">
                  <a:extLst>
                    <a:ext uri="{9D8B030D-6E8A-4147-A177-3AD203B41FA5}">
                      <a16:colId xmlns:a16="http://schemas.microsoft.com/office/drawing/2014/main" val="2642759744"/>
                    </a:ext>
                  </a:extLst>
                </a:gridCol>
                <a:gridCol w="2560958">
                  <a:extLst>
                    <a:ext uri="{9D8B030D-6E8A-4147-A177-3AD203B41FA5}">
                      <a16:colId xmlns:a16="http://schemas.microsoft.com/office/drawing/2014/main" val="145273106"/>
                    </a:ext>
                  </a:extLst>
                </a:gridCol>
              </a:tblGrid>
              <a:tr h="394507">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Art GCSE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Health &amp; Social Care BTEC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400" b="1" dirty="0"/>
                        <a:t>PG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03493"/>
                  </a:ext>
                </a:extLst>
              </a:tr>
              <a:tr h="435836">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Creative Media Production BTEC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History GCSE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Performing Arts BTEC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031472"/>
                  </a:ext>
                </a:extLst>
              </a:tr>
              <a:tr h="435836">
                <a:tc>
                  <a:txBody>
                    <a:bodyPr/>
                    <a:lstStyle/>
                    <a:p>
                      <a:pPr>
                        <a:lnSpc>
                          <a:spcPct val="107000"/>
                        </a:lnSpc>
                        <a:spcAft>
                          <a:spcPts val="80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Design and Technology GCSE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Media Studies GCSE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Philosophy &amp; Ethics GCSE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28518"/>
                  </a:ext>
                </a:extLst>
              </a:tr>
              <a:tr h="523755">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Film Studies GCSE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Music Practice BTEC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Sport Studies OCR National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034925"/>
                  </a:ext>
                </a:extLst>
              </a:tr>
              <a:tr h="52375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Food and Nutrition GCSE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400" b="1" dirty="0"/>
                        <a:t>Music*</a:t>
                      </a:r>
                      <a:r>
                        <a:rPr lang="en-GB" dirty="0"/>
                        <a:t>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Travel and Tourism BTEC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669668"/>
                  </a:ext>
                </a:extLst>
              </a:tr>
            </a:tbl>
          </a:graphicData>
        </a:graphic>
      </p:graphicFrame>
    </p:spTree>
    <p:extLst>
      <p:ext uri="{BB962C8B-B14F-4D97-AF65-F5344CB8AC3E}">
        <p14:creationId xmlns:p14="http://schemas.microsoft.com/office/powerpoint/2010/main" val="10780318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 2</a:t>
            </a:r>
            <a:endParaRPr lang="en-GB" altLang="en-US" dirty="0"/>
          </a:p>
        </p:txBody>
      </p:sp>
      <p:graphicFrame>
        <p:nvGraphicFramePr>
          <p:cNvPr id="5" name="Table 4"/>
          <p:cNvGraphicFramePr>
            <a:graphicFrameLocks noGrp="1"/>
          </p:cNvGraphicFramePr>
          <p:nvPr>
            <p:extLst>
              <p:ext uri="{D42A27DB-BD31-4B8C-83A1-F6EECF244321}">
                <p14:modId xmlns:p14="http://schemas.microsoft.com/office/powerpoint/2010/main" val="3312511390"/>
              </p:ext>
            </p:extLst>
          </p:nvPr>
        </p:nvGraphicFramePr>
        <p:xfrm>
          <a:off x="838201" y="3429000"/>
          <a:ext cx="10515599" cy="3063876"/>
        </p:xfrm>
        <a:graphic>
          <a:graphicData uri="http://schemas.openxmlformats.org/drawingml/2006/table">
            <a:tbl>
              <a:tblPr firstRow="1" firstCol="1" lastRow="1" lastCol="1" bandRow="1" bandCol="1"/>
              <a:tblGrid>
                <a:gridCol w="4476640">
                  <a:extLst>
                    <a:ext uri="{9D8B030D-6E8A-4147-A177-3AD203B41FA5}">
                      <a16:colId xmlns:a16="http://schemas.microsoft.com/office/drawing/2014/main" val="20000"/>
                    </a:ext>
                  </a:extLst>
                </a:gridCol>
                <a:gridCol w="3172084">
                  <a:extLst>
                    <a:ext uri="{9D8B030D-6E8A-4147-A177-3AD203B41FA5}">
                      <a16:colId xmlns:a16="http://schemas.microsoft.com/office/drawing/2014/main" val="20001"/>
                    </a:ext>
                  </a:extLst>
                </a:gridCol>
                <a:gridCol w="2866875">
                  <a:extLst>
                    <a:ext uri="{9D8B030D-6E8A-4147-A177-3AD203B41FA5}">
                      <a16:colId xmlns:a16="http://schemas.microsoft.com/office/drawing/2014/main" val="20002"/>
                    </a:ext>
                  </a:extLst>
                </a:gridCol>
              </a:tblGrid>
              <a:tr h="363128">
                <a:tc gridSpan="3">
                  <a:txBody>
                    <a:bodyPr/>
                    <a:lstStyle/>
                    <a:p>
                      <a:pPr marL="0" marR="0">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additional subjects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363128">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Art GCSE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French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3128">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Business Studies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 &amp; Social Care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Philosophy &amp; Ethics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3128">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Computer Science*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History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Psychology*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814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Creative Computing</a:t>
                      </a:r>
                      <a:r>
                        <a:rPr lang="en-GB" sz="1600" b="1" baseline="0" dirty="0">
                          <a:effectLst/>
                          <a:latin typeface="Calibri" panose="020F0502020204030204" pitchFamily="34" charset="0"/>
                          <a:ea typeface="Calibri" panose="020F0502020204030204" pitchFamily="34" charset="0"/>
                          <a:cs typeface="Times New Roman" panose="02020603050405020304" pitchFamily="18" charset="0"/>
                        </a:rPr>
                        <a:t>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Media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85595">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Design and Technology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Music*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Spanish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8116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Film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Music Practice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Sport Studies OCR National</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6312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Preparation and Nutrition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Travel and Tourism BTEC</a:t>
                      </a:r>
                    </a:p>
                  </a:txBody>
                  <a:tcPr marL="68580" marR="68580" marT="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Content Placeholder 4">
            <a:extLst>
              <a:ext uri="{FF2B5EF4-FFF2-40B4-BE49-F238E27FC236}">
                <a16:creationId xmlns:a16="http://schemas.microsoft.com/office/drawing/2014/main" id="{E55680C0-AEDD-4E85-8634-C00A19972AD3}"/>
              </a:ext>
            </a:extLst>
          </p:cNvPr>
          <p:cNvSpPr txBox="1">
            <a:spLocks/>
          </p:cNvSpPr>
          <p:nvPr/>
        </p:nvSpPr>
        <p:spPr>
          <a:xfrm>
            <a:off x="838200" y="1638301"/>
            <a:ext cx="10270067" cy="1790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Students choose history or geography</a:t>
            </a:r>
          </a:p>
          <a:p>
            <a:pPr marL="0" indent="0">
              <a:buNone/>
            </a:pPr>
            <a:r>
              <a:rPr lang="en-GB" dirty="0"/>
              <a:t>Students will have 3 additional subjects to take (and choose a reserve)</a:t>
            </a:r>
          </a:p>
          <a:p>
            <a:pPr marL="0" indent="0">
              <a:buNone/>
            </a:pPr>
            <a:r>
              <a:rPr lang="en-GB" dirty="0"/>
              <a:t>Students study double or triple science </a:t>
            </a:r>
          </a:p>
          <a:p>
            <a:pPr marL="0" indent="0">
              <a:buNone/>
            </a:pPr>
            <a:endParaRPr lang="en-GB" dirty="0"/>
          </a:p>
        </p:txBody>
      </p:sp>
    </p:spTree>
    <p:extLst>
      <p:ext uri="{BB962C8B-B14F-4D97-AF65-F5344CB8AC3E}">
        <p14:creationId xmlns:p14="http://schemas.microsoft.com/office/powerpoint/2010/main" val="383850093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dirty="0"/>
              <a:t>Learning Pathway 3 (</a:t>
            </a:r>
            <a:r>
              <a:rPr lang="en-GB" altLang="en-US" dirty="0" err="1"/>
              <a:t>Ebacc</a:t>
            </a:r>
            <a:r>
              <a:rPr lang="en-GB" altLang="en-US" dirty="0"/>
              <a:t>)</a:t>
            </a:r>
          </a:p>
        </p:txBody>
      </p:sp>
      <p:graphicFrame>
        <p:nvGraphicFramePr>
          <p:cNvPr id="5" name="Table 4"/>
          <p:cNvGraphicFramePr>
            <a:graphicFrameLocks noGrp="1"/>
          </p:cNvGraphicFramePr>
          <p:nvPr>
            <p:extLst>
              <p:ext uri="{D42A27DB-BD31-4B8C-83A1-F6EECF244321}">
                <p14:modId xmlns:p14="http://schemas.microsoft.com/office/powerpoint/2010/main" val="769671536"/>
              </p:ext>
            </p:extLst>
          </p:nvPr>
        </p:nvGraphicFramePr>
        <p:xfrm>
          <a:off x="838200" y="2987899"/>
          <a:ext cx="10515600" cy="3293126"/>
        </p:xfrm>
        <a:graphic>
          <a:graphicData uri="http://schemas.openxmlformats.org/drawingml/2006/table">
            <a:tbl>
              <a:tblPr firstRow="1" firstCol="1" lastRow="1" lastCol="1" bandRow="1" bandCol="1"/>
              <a:tblGrid>
                <a:gridCol w="3584171">
                  <a:extLst>
                    <a:ext uri="{9D8B030D-6E8A-4147-A177-3AD203B41FA5}">
                      <a16:colId xmlns:a16="http://schemas.microsoft.com/office/drawing/2014/main" val="20000"/>
                    </a:ext>
                  </a:extLst>
                </a:gridCol>
                <a:gridCol w="3492347">
                  <a:extLst>
                    <a:ext uri="{9D8B030D-6E8A-4147-A177-3AD203B41FA5}">
                      <a16:colId xmlns:a16="http://schemas.microsoft.com/office/drawing/2014/main" val="20001"/>
                    </a:ext>
                  </a:extLst>
                </a:gridCol>
                <a:gridCol w="3439082">
                  <a:extLst>
                    <a:ext uri="{9D8B030D-6E8A-4147-A177-3AD203B41FA5}">
                      <a16:colId xmlns:a16="http://schemas.microsoft.com/office/drawing/2014/main" val="20002"/>
                    </a:ext>
                  </a:extLst>
                </a:gridCol>
              </a:tblGrid>
              <a:tr h="376733">
                <a:tc gridSpan="3">
                  <a:txBody>
                    <a:bodyPr/>
                    <a:lstStyle/>
                    <a:p>
                      <a:pPr marL="0" marR="0">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additional subjects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376733">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Art GCSE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Preparation and Nutrition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PE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6733">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Business Studies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&amp; Social Care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Performing Arts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76733">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Computer Science*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History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Philosophy &amp; Ethics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25963">
                <a:tc>
                  <a:txBody>
                    <a:bodyPr/>
                    <a:lstStyle/>
                    <a:p>
                      <a:r>
                        <a:rPr lang="en-GB" sz="1600" b="1" dirty="0"/>
                        <a:t>Creative Computing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dirty="0"/>
                        <a:t>Media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Psychology*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34424">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Design and Technology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Music*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4907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Film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Music Practice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Sport Studies OCR National</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76733">
                <a:tc>
                  <a:txBody>
                    <a:bodyPr/>
                    <a:lstStyle/>
                    <a:p>
                      <a:endParaRPr lang="en-GB" sz="16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Travel and Tourism BTEC</a:t>
                      </a:r>
                    </a:p>
                  </a:txBody>
                  <a:tcPr marL="68580" marR="68580" marT="0" marB="0">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4"/>
                  </a:ext>
                </a:extLst>
              </a:tr>
            </a:tbl>
          </a:graphicData>
        </a:graphic>
      </p:graphicFrame>
      <p:sp>
        <p:nvSpPr>
          <p:cNvPr id="7" name="Content Placeholder 4">
            <a:extLst>
              <a:ext uri="{FF2B5EF4-FFF2-40B4-BE49-F238E27FC236}">
                <a16:creationId xmlns:a16="http://schemas.microsoft.com/office/drawing/2014/main" id="{C7DCFBE7-0476-4994-B45E-0FAFB89A1775}"/>
              </a:ext>
            </a:extLst>
          </p:cNvPr>
          <p:cNvSpPr txBox="1">
            <a:spLocks/>
          </p:cNvSpPr>
          <p:nvPr/>
        </p:nvSpPr>
        <p:spPr>
          <a:xfrm>
            <a:off x="838200" y="1505712"/>
            <a:ext cx="10388600" cy="1790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All students study a language </a:t>
            </a:r>
          </a:p>
          <a:p>
            <a:r>
              <a:rPr lang="en-GB" dirty="0"/>
              <a:t>Students will have 2 additional subjects to take</a:t>
            </a:r>
          </a:p>
          <a:p>
            <a:r>
              <a:rPr lang="en-GB" dirty="0"/>
              <a:t>Students study double or triple science   </a:t>
            </a:r>
          </a:p>
          <a:p>
            <a:pPr marL="0" indent="0">
              <a:buNone/>
            </a:pPr>
            <a:endParaRPr lang="en-GB" dirty="0"/>
          </a:p>
        </p:txBody>
      </p:sp>
    </p:spTree>
    <p:extLst>
      <p:ext uri="{BB962C8B-B14F-4D97-AF65-F5344CB8AC3E}">
        <p14:creationId xmlns:p14="http://schemas.microsoft.com/office/powerpoint/2010/main" val="13522274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7005</TotalTime>
  <Words>1661</Words>
  <Application>Microsoft Office PowerPoint</Application>
  <PresentationFormat>Widescreen</PresentationFormat>
  <Paragraphs>268</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Symbol</vt:lpstr>
      <vt:lpstr>Office Theme</vt:lpstr>
      <vt:lpstr>Post 14 Pathways Evening</vt:lpstr>
      <vt:lpstr>Please Silence Your Mobile Phone</vt:lpstr>
      <vt:lpstr>Welcome</vt:lpstr>
      <vt:lpstr>Online Safety</vt:lpstr>
      <vt:lpstr>Learning Pathways</vt:lpstr>
      <vt:lpstr>Core: Everyone Will Take</vt:lpstr>
      <vt:lpstr>Learning Pathway 1</vt:lpstr>
      <vt:lpstr>Learning Pathway 2</vt:lpstr>
      <vt:lpstr>Learning Pathway 3 (Ebacc)</vt:lpstr>
      <vt:lpstr>Subjects With Additional Criteria</vt:lpstr>
      <vt:lpstr>Making Your Requests</vt:lpstr>
      <vt:lpstr>PowerPoint Presentation</vt:lpstr>
      <vt:lpstr>Learning Pathways</vt:lpstr>
      <vt:lpstr>  Grade Comparison </vt:lpstr>
      <vt:lpstr>Assessment</vt:lpstr>
      <vt:lpstr>Which Direction?</vt:lpstr>
      <vt:lpstr>Employees and universities are looking for students to achieve the best grades they possibly can - pick what you enjoy and are good at!</vt:lpstr>
      <vt:lpstr>6th Form Entry Requirements</vt:lpstr>
      <vt:lpstr>FAQs</vt:lpstr>
      <vt:lpstr>FAQs</vt:lpstr>
      <vt:lpstr>FAQs</vt:lpstr>
      <vt:lpstr>GCSE Science</vt:lpstr>
      <vt:lpstr>Edexcel Level 3 Algebra Award</vt:lpstr>
      <vt:lpstr>Thank You Please make your way through to the cafe</vt:lpstr>
      <vt:lpstr>Post 14 Pathways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14 Pathways Evening</dc:title>
  <dc:creator>Simon Day;Faye Nearney;Daniel Sigee</dc:creator>
  <cp:lastModifiedBy>Will Bunce</cp:lastModifiedBy>
  <cp:revision>306</cp:revision>
  <dcterms:created xsi:type="dcterms:W3CDTF">2016-06-30T08:05:15Z</dcterms:created>
  <dcterms:modified xsi:type="dcterms:W3CDTF">2025-03-27T16:06:59Z</dcterms:modified>
</cp:coreProperties>
</file>